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f669d6a5e284936" /><Relationship Type="http://schemas.openxmlformats.org/officeDocument/2006/relationships/extended-properties" Target="/docProps/app.xml" Id="R638ffbb71f8d4988" /><Relationship Type="http://schemas.openxmlformats.org/officeDocument/2006/relationships/officeDocument" Target="/ppt/presentation.xml" Id="Re84b38b22c4049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0850c83154df9"/>
  </p:sldMasterIdLst>
  <p:notesMasterIdLst>
    <p:notesMasterId xmlns:r="http://schemas.openxmlformats.org/officeDocument/2006/relationships" r:id="R43c7892dceaa44aa"/>
  </p:notesMasterIdLst>
  <p:sldIdLst>
    <p:sldId xmlns:r="http://schemas.openxmlformats.org/officeDocument/2006/relationships" id="256" r:id="Rcd3e7730d8674af9"/>
    <p:sldId xmlns:r="http://schemas.openxmlformats.org/officeDocument/2006/relationships" id="257" r:id="R70e0a3fc01bd4d9c"/>
    <p:sldId xmlns:r="http://schemas.openxmlformats.org/officeDocument/2006/relationships" id="258" r:id="R72b01b5cf40e4291"/>
    <p:sldId xmlns:r="http://schemas.openxmlformats.org/officeDocument/2006/relationships" id="259" r:id="R4df2349175764e39"/>
    <p:sldId xmlns:r="http://schemas.openxmlformats.org/officeDocument/2006/relationships" id="260" r:id="R525c8e8f26ff4be2"/>
    <p:sldId xmlns:r="http://schemas.openxmlformats.org/officeDocument/2006/relationships" id="261" r:id="R64711b91a7154d82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4efae475a36414a" /><Relationship Type="http://schemas.openxmlformats.org/officeDocument/2006/relationships/slideMaster" Target="/ppt/slideMasters/slideMaster1.xml" Id="R74e0850c83154df9" /><Relationship Type="http://schemas.openxmlformats.org/officeDocument/2006/relationships/notesMaster" Target="/ppt/notesMasters/notesMaster1.xml" Id="R43c7892dceaa44aa" /><Relationship Type="http://schemas.openxmlformats.org/officeDocument/2006/relationships/presProps" Target="/ppt/presProps.xml" Id="Refb66c6d8e674d47" /><Relationship Type="http://schemas.openxmlformats.org/officeDocument/2006/relationships/viewProps" Target="/ppt/viewProps.xml" Id="Rb11c0449edf24a73" /><Relationship Type="http://schemas.openxmlformats.org/officeDocument/2006/relationships/tableStyles" Target="/ppt/tableStyles.xml" Id="Rc0ac741cdbcf451f" /><Relationship Type="http://schemas.openxmlformats.org/officeDocument/2006/relationships/slide" Target="/ppt/slides/slide1.xml" Id="Rcd3e7730d8674af9" /><Relationship Type="http://schemas.openxmlformats.org/officeDocument/2006/relationships/slide" Target="/ppt/slides/slide2.xml" Id="R70e0a3fc01bd4d9c" /><Relationship Type="http://schemas.openxmlformats.org/officeDocument/2006/relationships/slide" Target="/ppt/slides/slide3.xml" Id="R72b01b5cf40e4291" /><Relationship Type="http://schemas.openxmlformats.org/officeDocument/2006/relationships/slide" Target="/ppt/slides/slide4.xml" Id="R4df2349175764e39" /><Relationship Type="http://schemas.openxmlformats.org/officeDocument/2006/relationships/slide" Target="/ppt/slides/slide5.xml" Id="R525c8e8f26ff4be2" /><Relationship Type="http://schemas.openxmlformats.org/officeDocument/2006/relationships/slide" Target="/ppt/slides/slide6.xml" Id="R64711b91a7154d8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bada2d660164cd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ebe4d01f69f471f" /><Relationship Type="http://schemas.openxmlformats.org/officeDocument/2006/relationships/notesMaster" Target="/ppt/notesMasters/notesMaster1.xml" Id="R29df155ad05846f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271d1cdccd44799" /><Relationship Type="http://schemas.openxmlformats.org/officeDocument/2006/relationships/notesMaster" Target="/ppt/notesMasters/notesMaster1.xml" Id="Rf98ae9f403a145c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c1827deffdb4039" /><Relationship Type="http://schemas.openxmlformats.org/officeDocument/2006/relationships/notesMaster" Target="/ppt/notesMasters/notesMaster1.xml" Id="R082f40657932467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120423777bd431f" /><Relationship Type="http://schemas.openxmlformats.org/officeDocument/2006/relationships/notesMaster" Target="/ppt/notesMasters/notesMaster1.xml" Id="R76b88b3a04974cae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40d50f9bc7e44dd" /><Relationship Type="http://schemas.openxmlformats.org/officeDocument/2006/relationships/notesMaster" Target="/ppt/notesMasters/notesMaster1.xml" Id="R11ad68c92a27416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090477a65a74e2f" /><Relationship Type="http://schemas.openxmlformats.org/officeDocument/2006/relationships/notesMaster" Target="/ppt/notesMasters/notesMaster1.xml" Id="Re2d746e7112d41b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d76b9ce1543ec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3f9b738d0461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eb3b8f02e429e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85f6211f44f14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492a418df4eb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94a1d4b76e4029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4d260b25c43f4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1311d929a484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a9fca733040c4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bf1b5fe4c4fd8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8ab49f80f4ee0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2E59BBE-CAD8-4916-8FA4-B04E25006CC7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D438207-7164-4A3B-BFEE-4144A223995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70220BB-331F-4511-ACA7-654FBF16640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4AE4295-31DB-4AE6-900C-88B3FC2BBE6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19E8229-DE0B-479F-B7A7-C0B9A4569B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148B9F-7B96-479C-BC5C-401108A647D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2DD01506-84DE-43AA-98A9-86BD41E40CE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0B04CAC-069B-4451-A4FA-97E4E0E3E99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36590D9-C584-4BAD-BD78-26009FE8AB9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D9BC5FB-D416-468F-A021-F344B67C5BE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BD5D1791-8C73-4DDE-A74C-5C61966FBC7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21A8695E-E5AE-444D-98F0-202C8DAE693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42AAF28-7CE1-4654-B6EA-B317D23F1B0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CD370953-AD1D-42B7-8AF4-E55973B5940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6E03DB8E-0D5D-4ED1-85FE-1E267056555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0A00FF-F7E6-4187-A36E-37FB2EC6B36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BA97D89-2E5A-445F-B86D-AA953D838B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E689EB9-8C5F-4E12-A3F7-30DE40FBA79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5B4D81B-A999-4263-94B8-1BCC9F9DB98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7A4DD1C-14B1-4C1A-80A9-D0EB28650F1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5CA379A-6285-4263-B6FB-1E3E3E65AC4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5D89B53-3148-471D-A8B4-6EE13F57291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E2EA6E80-69F6-4C80-AE22-1544569F0A3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8A91807-4AA3-4EE5-ADC7-C9ABD20362E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2A86247-3F5D-4642-A902-FF9A0441AE6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826E1F5-33B3-4D1D-A3CF-5F694361CB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E25524B-2F52-47E4-BE8F-9C122517A7F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8984087C-9E39-471C-A8F5-5DF5DBDFB885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20DC1651-D94D-44A5-8943-D17345B2FC3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032C6894-96D2-4257-84F4-7379135444A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B3D0EF06-7303-4482-942E-82205E391EF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7B42D91-9DA2-46F3-AC6F-E948B226F5E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BF8ACE3E-69CE-435D-9E19-F7A83AE4865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5071993B-CFC7-42CB-9578-B31EA442ED74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0F3F4677-0B1C-4CD9-94BD-43AF6D02C0E0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EBF40E57-9203-4A6C-B2B8-3DB3BB99C774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5177621C-01C0-42AD-9744-DA90737181A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C1C498A-C95A-49DB-A9EA-E40DE748148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B6A6B453-1F10-4C63-ABA2-C62D4C95827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F5DBEE1-FC56-40B7-824A-F048B17104D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556078D7-5430-48E3-9BE4-EBD9532EB57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33398A0A-870E-49F8-8222-6C5B56E12D7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FA6D1144-9F57-49D0-94BB-BA0FF35D5E4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F896EAD3-4695-41DE-9E90-5FF5CAEA883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C5B016FA-A1A4-482E-A5F5-A1CBC30AB3D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922A34F8-BD93-47E4-9869-6CDD0E6D117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7EDE690-A61A-4333-9DEE-44C1C07962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466D560-A415-4DAA-9807-48A01E348B1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9C5F9761-A394-4791-B1BD-3AD78DE6D2CC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A049224-9A5B-42FD-B21A-32636D2F0325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B819BA2F-F76C-4C66-B9D5-AA410482014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8D3D8C0B-1454-458B-B91E-160B4FB7A0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759A2BA1-5ABD-470F-B4C1-3C02929192B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A02D5988-A743-4467-BED6-2592E2E88F3F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36F94DB0-7945-46CD-B3BD-F4D1EA57C217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1F44145-0E28-45A4-9D10-B834FDC9565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79666752-FB86-41E6-8653-16FD4326C95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A3A19F92-7A78-4A7B-BC5C-EB6DCA607FA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b1b9f733d6c4bef" /><Relationship Type="http://schemas.openxmlformats.org/officeDocument/2006/relationships/slideLayout" Target="/ppt/slideLayouts/slideLayout1.xml" Id="Rc48679e23b2f413e" /><Relationship Type="http://schemas.openxmlformats.org/officeDocument/2006/relationships/slideLayout" Target="/ppt/slideLayouts/slideLayout2.xml" Id="Rbe7ab51340414370" /><Relationship Type="http://schemas.openxmlformats.org/officeDocument/2006/relationships/slideLayout" Target="/ppt/slideLayouts/slideLayout3.xml" Id="R7801ae8dca184479" /><Relationship Type="http://schemas.openxmlformats.org/officeDocument/2006/relationships/slideLayout" Target="/ppt/slideLayouts/slideLayout4.xml" Id="R2298562e3b634405" /><Relationship Type="http://schemas.openxmlformats.org/officeDocument/2006/relationships/slideLayout" Target="/ppt/slideLayouts/slideLayout5.xml" Id="Raa47d3e1f43b4b48" /><Relationship Type="http://schemas.openxmlformats.org/officeDocument/2006/relationships/slideLayout" Target="/ppt/slideLayouts/slideLayout6.xml" Id="R9a848631744d4ed4" /><Relationship Type="http://schemas.openxmlformats.org/officeDocument/2006/relationships/slideLayout" Target="/ppt/slideLayouts/slideLayout7.xml" Id="R5eff007d90c148e2" /><Relationship Type="http://schemas.openxmlformats.org/officeDocument/2006/relationships/slideLayout" Target="/ppt/slideLayouts/slideLayout8.xml" Id="R657ef5ee473a4b11" /><Relationship Type="http://schemas.openxmlformats.org/officeDocument/2006/relationships/slideLayout" Target="/ppt/slideLayouts/slideLayout9.xml" Id="R69a214b001da48ad" /><Relationship Type="http://schemas.openxmlformats.org/officeDocument/2006/relationships/slideLayout" Target="/ppt/slideLayouts/slideLayout10.xml" Id="R092f11f9b178439a" /><Relationship Type="http://schemas.openxmlformats.org/officeDocument/2006/relationships/slideLayout" Target="/ppt/slideLayouts/slideLayout11.xml" Id="R83af341f90a44ac2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928C09A-CCB3-448F-95A1-08C9ED8C1D6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B0358AC-F56D-4A62-92DA-271E0B7B5D4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CF945C8-AF29-4A97-AB28-71EF633CE91F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ED56FB68-6F12-4733-892F-8652A9084B36}" type="datetimeFigureOut">
              <a:t>1/21/26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A1DF930-516F-438B-8025-150668F6C25B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4D436DD-E17C-4135-989C-AD0B57A350C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4ECC0C08-1F19-403B-96B7-B346ECDA3662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8679e23b2f413e"/>
    <p:sldLayoutId xmlns:r="http://schemas.openxmlformats.org/officeDocument/2006/relationships" id="2147483650" r:id="Rbe7ab51340414370"/>
    <p:sldLayoutId xmlns:r="http://schemas.openxmlformats.org/officeDocument/2006/relationships" id="2147483651" r:id="R7801ae8dca184479"/>
    <p:sldLayoutId xmlns:r="http://schemas.openxmlformats.org/officeDocument/2006/relationships" id="2147483652" r:id="R2298562e3b634405"/>
    <p:sldLayoutId xmlns:r="http://schemas.openxmlformats.org/officeDocument/2006/relationships" id="2147483653" r:id="Raa47d3e1f43b4b48"/>
    <p:sldLayoutId xmlns:r="http://schemas.openxmlformats.org/officeDocument/2006/relationships" id="2147483654" r:id="R9a848631744d4ed4"/>
    <p:sldLayoutId xmlns:r="http://schemas.openxmlformats.org/officeDocument/2006/relationships" id="2147483655" r:id="R5eff007d90c148e2"/>
    <p:sldLayoutId xmlns:r="http://schemas.openxmlformats.org/officeDocument/2006/relationships" id="2147483656" r:id="R657ef5ee473a4b11"/>
    <p:sldLayoutId xmlns:r="http://schemas.openxmlformats.org/officeDocument/2006/relationships" id="2147483657" r:id="R69a214b001da48ad"/>
    <p:sldLayoutId xmlns:r="http://schemas.openxmlformats.org/officeDocument/2006/relationships" id="2147483658" r:id="R092f11f9b178439a"/>
    <p:sldLayoutId xmlns:r="http://schemas.openxmlformats.org/officeDocument/2006/relationships" id="2147483659" r:id="R83af341f90a44ac2"/>
  </p:sldLayoutIdLst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e51d58937468f" /><Relationship Type="http://schemas.openxmlformats.org/officeDocument/2006/relationships/image" Target="/ppt/media/image.png" Id="R96710a81f5b846e3" /><Relationship Type="http://schemas.openxmlformats.org/officeDocument/2006/relationships/notesSlide" Target="/ppt/notesSlides/notesSlide1.xml" Id="Rb9cc99b25bee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298400eaaa94663" /><Relationship Type="http://schemas.openxmlformats.org/officeDocument/2006/relationships/notesSlide" Target="/ppt/notesSlides/notesSlide2.xml" Id="Ra7d8255b31a1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95d3febc1624b9a" /><Relationship Type="http://schemas.openxmlformats.org/officeDocument/2006/relationships/notesSlide" Target="/ppt/notesSlides/notesSlide3.xml" Id="Rb5cc65306fdb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009edbf2b824465" /><Relationship Type="http://schemas.openxmlformats.org/officeDocument/2006/relationships/notesSlide" Target="/ppt/notesSlides/notesSlide4.xml" Id="R9c506a951d52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b283f14d81543e6" /><Relationship Type="http://schemas.openxmlformats.org/officeDocument/2006/relationships/notesSlide" Target="/ppt/notesSlides/notesSlide5.xml" Id="R038316f2f43b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74cd7920763c4c98" /><Relationship Type="http://schemas.openxmlformats.org/officeDocument/2006/relationships/image" Target="/ppt/media/image.png" Id="Rf6cbcf02677c4a2d" /><Relationship Type="http://schemas.openxmlformats.org/officeDocument/2006/relationships/notesSlide" Target="/ppt/notesSlides/notesSlide6.xml" Id="R046c8fad9ae04e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3A5F0CD-3035-48D7-A329-36E2FDC96DA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838201"/>
            <a:ext cx="7772400" cy="1447799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Total Cog Management (TCM)</a:t>
            </a:r>
          </a:p>
        </p:txBody>
      </p:sp>
      <p:pic>
        <p:nvPicPr>
          <p:cNvPr id="6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6710a81f5b846e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05200" y="3048000"/>
            <a:ext cx="2133600" cy="197167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83964062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28D5A807-56B5-4CB8-883D-4D72E227D6F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Introduction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CE26715F-66F7-4306-94E0-3A450F8F033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>
            <a:normAutofit fontScale="92500" lnSpcReduction="2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>
                <a:latin typeface="Times New Roman"/>
                <a:ea typeface="Times New Roman"/>
                <a:cs typeface="Times New Roman"/>
              </a:rPr>
              <a:t>Recently, Total Quality Management (TQM) has become a popular management concept. However, TQM is fatally flawed, as it is based on the ridiculous premise that working-level employees can make meaningful input into the management decision-making process. Total Cog Management (TCM) is a new concept of enlightened management that does not suffer this flaw. It recognizes that an employee is only a “cog in a machine”; the principles, tools, and techniques of TCM are all based on this (quite accurate) premise.</a:t>
            </a:r>
          </a:p>
        </p:txBody>
      </p:sp>
    </p:spTree>
    <p:extLst>
      <p:ext uri="{BB962C8B-B14F-4D97-AF65-F5344CB8AC3E}">
        <p14:creationId xmlns:p14="http://schemas.microsoft.com/office/powerpoint/2010/main" val="354277413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10E19664-EE17-4EDF-AA7F-74E1C6B2DEB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Principles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3535796-14DA-44C8-A31D-D39F79C9D982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>
            <a:normAutofit fontScale="77816" lnSpcReduction="20000"/>
          </a:bodyPr>
          <a:lstStyle xmlns:a="http://schemas.openxmlformats.org/drawingml/2006/main"/>
          <a:p xmlns:a="http://schemas.openxmlformats.org/drawingml/2006/main">
            <a:pPr marL="24" indent="-14">
              <a:spcAft>
                <a:spcPts val="14"/>
              </a:spcAft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An employee is only a cog in a machine.</a:t>
            </a:r>
          </a:p>
          <a:p xmlns:a="http://schemas.openxmlformats.org/drawingml/2006/main">
            <a:pPr marL="24" indent="-14">
              <a:spcAft>
                <a:spcPts val="14"/>
              </a:spcAft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A good cog does not complain.</a:t>
            </a:r>
          </a:p>
          <a:p xmlns:a="http://schemas.openxmlformats.org/drawingml/2006/main">
            <a:pPr marL="24" indent="-14">
              <a:spcAft>
                <a:spcPts val="14"/>
              </a:spcAft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Friction, grinding teeth, and backlash are symptoms of a bad cog.</a:t>
            </a:r>
          </a:p>
          <a:p xmlns:a="http://schemas.openxmlformats.org/drawingml/2006/main">
            <a:pPr marL="24" indent="-14">
              <a:spcAft>
                <a:spcPts val="14"/>
              </a:spcAft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Each cog should minimize his/her inertia, to facilitate rapid changes in direction. This is especially important for the smaller cogs.</a:t>
            </a:r>
          </a:p>
          <a:p xmlns:a="http://schemas.openxmlformats.org/drawingml/2006/main">
            <a:pPr marL="24" indent="-14"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Concentrate management attention on the significant few rather than the trivial many. For example, punish the 20% of the cogs that generate 80% of the complaints, and reward the 20% of the cogs that score 80% of the brownie points.</a:t>
            </a:r>
          </a:p>
        </p:txBody>
      </p:sp>
    </p:spTree>
    <p:extLst>
      <p:ext uri="{BB962C8B-B14F-4D97-AF65-F5344CB8AC3E}">
        <p14:creationId xmlns:p14="http://schemas.microsoft.com/office/powerpoint/2010/main" val="3598589597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677936C-B060-4DC7-848C-B7830766AD8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Tools and Techniques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13259D5A-CE90-4D26-BBD6-68A593E19B6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>
            <a:normAutofit fontScale="92500" lnSpcReduction="20000"/>
          </a:bodyPr>
          <a:lstStyle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Fishbone Diagram – A diagram resembling a fish skeleton, to be given to an adversary in hopes that he/she will choke on it.</a:t>
            </a:r>
          </a:p>
          <a:p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Hired Gun – Advisor hired to facilitate agreement with a larger cog.</a:t>
            </a:r>
          </a:p>
          <a:p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Roundtable – A </a:t>
            </a:r>
            <a:r>
              <a:rPr>
                <a:latin typeface="Times New Roman"/>
                <a:ea typeface="Times New Roman"/>
                <a:cs typeface="Times New Roman"/>
              </a:rPr>
              <a:t>meeting held to foster the illusion of employee involvement in the decision-making process.</a:t>
            </a:r>
          </a:p>
        </p:txBody>
      </p:sp>
    </p:spTree>
    <p:extLst>
      <p:ext uri="{BB962C8B-B14F-4D97-AF65-F5344CB8AC3E}">
        <p14:creationId xmlns:p14="http://schemas.microsoft.com/office/powerpoint/2010/main" val="54501434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7863E8C-E9CF-403C-AADA-76BF42CD2D1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To Be A Good Cog…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D398CC4-761F-4ED5-A989-53573409DBF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>
            <a:normAutofit fontScale="100000" lnSpcReduction="20000"/>
          </a:bodyPr>
          <a:lstStyle xmlns:a="http://schemas.openxmlformats.org/drawingml/2006/main"/>
          <a:p xmlns:a="http://schemas.openxmlformats.org/drawingml/2006/main">
            <a:pPr marL="24" indent="-14">
              <a:spcAft>
                <a:spcPts val="14"/>
              </a:spcAft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Do not criticize, condemn, or complain – except when agreeing with a larger cog.</a:t>
            </a:r>
          </a:p>
          <a:p xmlns:a="http://schemas.openxmlformats.org/drawingml/2006/main">
            <a:pPr marL="24" indent="-14">
              <a:spcAft>
                <a:spcPts val="14"/>
              </a:spcAft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Agree with the larger cog completely and emphatically.</a:t>
            </a:r>
          </a:p>
          <a:p xmlns:a="http://schemas.openxmlformats.org/drawingml/2006/main">
            <a:pPr marL="24" indent="-14">
              <a:spcAft>
                <a:spcPts val="14"/>
              </a:spcAft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Be related to a large cog in a parallel cog train.</a:t>
            </a:r>
          </a:p>
          <a:p xmlns:a="http://schemas.openxmlformats.org/drawingml/2006/main">
            <a:pPr marL="24" indent="-14">
              <a:spcAft>
                <a:spcPts val="14"/>
              </a:spcAft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Talk in terms of the larger cog’s interests.</a:t>
            </a:r>
          </a:p>
          <a:p xmlns:a="http://schemas.openxmlformats.org/drawingml/2006/main">
            <a:pPr marL="24" indent="-14">
              <a:buChar char="•"/>
            </a:pPr>
            <a:r>
              <a:rPr>
                <a:latin typeface="Times New Roman"/>
                <a:ea typeface="Times New Roman"/>
                <a:cs typeface="Times New Roman"/>
              </a:rPr>
              <a:t> Make the larger cog feel important – and pretend to do it sincerely.</a:t>
            </a:r>
          </a:p>
        </p:txBody>
      </p:sp>
    </p:spTree>
    <p:extLst>
      <p:ext uri="{BB962C8B-B14F-4D97-AF65-F5344CB8AC3E}">
        <p14:creationId xmlns:p14="http://schemas.microsoft.com/office/powerpoint/2010/main" val="4023907345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3E98198-AACB-4EE6-8990-6515206E4F4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Definitions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42B8C9FA-9AEA-4397-B199-32EF031F69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Cognitive Ability – The ability to think like a cog.</a:t>
            </a:r>
          </a:p>
          <a:p xmlns:a="http://schemas.openxmlformats.org/drawingml/2006/main">
            <a:r>
              <a:rPr>
                <a:latin typeface="Times New Roman"/>
                <a:ea typeface="Times New Roman"/>
                <a:cs typeface="Times New Roman"/>
              </a:rPr>
              <a:t>Incognito – Pretending to be just another anonymous cog.</a:t>
            </a:r>
          </a:p>
        </p:txBody>
      </p:sp>
      <p:pic>
        <p:nvPicPr>
          <p:cNvPr id="7" name="Picture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cbcf02677c4a2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16489" y="4038600"/>
            <a:ext cx="2133600" cy="197167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</p:spTree>
    <p:extLst>
      <p:ext uri="{BB962C8B-B14F-4D97-AF65-F5344CB8AC3E}">
        <p14:creationId xmlns:p14="http://schemas.microsoft.com/office/powerpoint/2010/main" val="291426091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2026-07-25T20:45:47.5670000Z</dcterms:created>
  <dcterms:modified xsi:type="dcterms:W3CDTF">2026-07-25T20:45:47.5670000Z</dcterms:modified>
</coreProperties>
</file>