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27889b27d504866" /><Relationship Type="http://schemas.openxmlformats.org/officeDocument/2006/relationships/extended-properties" Target="/docProps/app.xml" Id="Rfbf0504a92814dd3" /><Relationship Type="http://schemas.openxmlformats.org/officeDocument/2006/relationships/officeDocument" Target="/ppt/presentation.xml" Id="R660511cda01f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735c85def400b"/>
    <p:sldMasterId xmlns:r="http://schemas.openxmlformats.org/officeDocument/2006/relationships" id="2147483661" r:id="R01d417f851cf443b"/>
  </p:sldMasterIdLst>
  <p:notesMasterIdLst>
    <p:notesMasterId xmlns:r="http://schemas.openxmlformats.org/officeDocument/2006/relationships" r:id="R484f8f6aa4bb4fe9"/>
  </p:notesMasterIdLst>
  <p:sldIdLst>
    <p:sldId xmlns:r="http://schemas.openxmlformats.org/officeDocument/2006/relationships" id="256" r:id="R03550585496a4138"/>
    <p:sldId xmlns:r="http://schemas.openxmlformats.org/officeDocument/2006/relationships" id="257" r:id="R8ec355089776451f"/>
    <p:sldId xmlns:r="http://schemas.openxmlformats.org/officeDocument/2006/relationships" id="258" r:id="Rd7c68e3607ea4993"/>
    <p:sldId xmlns:r="http://schemas.openxmlformats.org/officeDocument/2006/relationships" id="259" r:id="R78453b14d0a34257"/>
    <p:sldId xmlns:r="http://schemas.openxmlformats.org/officeDocument/2006/relationships" id="260" r:id="R31a55ea693a449d7"/>
    <p:sldId xmlns:r="http://schemas.openxmlformats.org/officeDocument/2006/relationships" id="261" r:id="R44b3c5fafab54aa7"/>
    <p:sldId xmlns:r="http://schemas.openxmlformats.org/officeDocument/2006/relationships" id="262" r:id="R5357acdde8794912"/>
    <p:sldId xmlns:r="http://schemas.openxmlformats.org/officeDocument/2006/relationships" id="263" r:id="R7a10110a2ced4133"/>
    <p:sldId xmlns:r="http://schemas.openxmlformats.org/officeDocument/2006/relationships" id="264" r:id="R6aac278fdc1e4cd5"/>
    <p:sldId xmlns:r="http://schemas.openxmlformats.org/officeDocument/2006/relationships" id="265" r:id="R5612e80b9fbb485c"/>
    <p:sldId xmlns:r="http://schemas.openxmlformats.org/officeDocument/2006/relationships" id="266" r:id="R67f9bc54695d4c98"/>
    <p:sldId xmlns:r="http://schemas.openxmlformats.org/officeDocument/2006/relationships" id="267" r:id="R700078eda17242cf"/>
    <p:sldId xmlns:r="http://schemas.openxmlformats.org/officeDocument/2006/relationships" id="268" r:id="Rd32e573174fd4474"/>
    <p:sldId xmlns:r="http://schemas.openxmlformats.org/officeDocument/2006/relationships" id="269" r:id="R9db7b6c6d32b4795"/>
    <p:sldId xmlns:r="http://schemas.openxmlformats.org/officeDocument/2006/relationships" id="270" r:id="R1da8cf6c26e842a2"/>
    <p:sldId xmlns:r="http://schemas.openxmlformats.org/officeDocument/2006/relationships" id="271" r:id="R4036bfc954a64b38"/>
    <p:sldId xmlns:r="http://schemas.openxmlformats.org/officeDocument/2006/relationships" id="272" r:id="R5c322cd1a7244cf5"/>
    <p:sldId xmlns:r="http://schemas.openxmlformats.org/officeDocument/2006/relationships" id="273" r:id="R50db82029b0c433b"/>
    <p:sldId xmlns:r="http://schemas.openxmlformats.org/officeDocument/2006/relationships" id="274" r:id="R3a732986cc29416a"/>
    <p:sldId xmlns:r="http://schemas.openxmlformats.org/officeDocument/2006/relationships" id="275" r:id="Rb39de6987f6e4ce8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4b1f1cc2fdb4646" /><Relationship Type="http://schemas.openxmlformats.org/officeDocument/2006/relationships/slideMaster" Target="/ppt/slideMasters/slideMaster1.xml" Id="Re9d735c85def400b" /><Relationship Type="http://schemas.openxmlformats.org/officeDocument/2006/relationships/slideMaster" Target="/ppt/slideMasters/slideMaster2.xml" Id="R01d417f851cf443b" /><Relationship Type="http://schemas.openxmlformats.org/officeDocument/2006/relationships/notesMaster" Target="/ppt/notesMasters/notesMaster1.xml" Id="R484f8f6aa4bb4fe9" /><Relationship Type="http://schemas.openxmlformats.org/officeDocument/2006/relationships/presProps" Target="/ppt/presProps.xml" Id="Re2ba400c55e74ca7" /><Relationship Type="http://schemas.openxmlformats.org/officeDocument/2006/relationships/viewProps" Target="/ppt/viewProps.xml" Id="Rfe06167947af4031" /><Relationship Type="http://schemas.openxmlformats.org/officeDocument/2006/relationships/tableStyles" Target="/ppt/tableStyles.xml" Id="Rf1a239f180574ff8" /><Relationship Type="http://schemas.openxmlformats.org/officeDocument/2006/relationships/slide" Target="/ppt/slides/slide1.xml" Id="R03550585496a4138" /><Relationship Type="http://schemas.openxmlformats.org/officeDocument/2006/relationships/slide" Target="/ppt/slides/slide2.xml" Id="R8ec355089776451f" /><Relationship Type="http://schemas.openxmlformats.org/officeDocument/2006/relationships/slide" Target="/ppt/slides/slide3.xml" Id="Rd7c68e3607ea4993" /><Relationship Type="http://schemas.openxmlformats.org/officeDocument/2006/relationships/slide" Target="/ppt/slides/slide4.xml" Id="R78453b14d0a34257" /><Relationship Type="http://schemas.openxmlformats.org/officeDocument/2006/relationships/slide" Target="/ppt/slides/slide5.xml" Id="R31a55ea693a449d7" /><Relationship Type="http://schemas.openxmlformats.org/officeDocument/2006/relationships/slide" Target="/ppt/slides/slide6.xml" Id="R44b3c5fafab54aa7" /><Relationship Type="http://schemas.openxmlformats.org/officeDocument/2006/relationships/slide" Target="/ppt/slides/slide7.xml" Id="R5357acdde8794912" /><Relationship Type="http://schemas.openxmlformats.org/officeDocument/2006/relationships/slide" Target="/ppt/slides/slide8.xml" Id="R7a10110a2ced4133" /><Relationship Type="http://schemas.openxmlformats.org/officeDocument/2006/relationships/slide" Target="/ppt/slides/slide9.xml" Id="R6aac278fdc1e4cd5" /><Relationship Type="http://schemas.openxmlformats.org/officeDocument/2006/relationships/slide" Target="/ppt/slides/slide10.xml" Id="R5612e80b9fbb485c" /><Relationship Type="http://schemas.openxmlformats.org/officeDocument/2006/relationships/slide" Target="/ppt/slides/slide11.xml" Id="R67f9bc54695d4c98" /><Relationship Type="http://schemas.openxmlformats.org/officeDocument/2006/relationships/slide" Target="/ppt/slides/slide12.xml" Id="R700078eda17242cf" /><Relationship Type="http://schemas.openxmlformats.org/officeDocument/2006/relationships/slide" Target="/ppt/slides/slide13.xml" Id="Rd32e573174fd4474" /><Relationship Type="http://schemas.openxmlformats.org/officeDocument/2006/relationships/slide" Target="/ppt/slides/slide14.xml" Id="R9db7b6c6d32b4795" /><Relationship Type="http://schemas.openxmlformats.org/officeDocument/2006/relationships/slide" Target="/ppt/slides/slide15.xml" Id="R1da8cf6c26e842a2" /><Relationship Type="http://schemas.openxmlformats.org/officeDocument/2006/relationships/slide" Target="/ppt/slides/slide16.xml" Id="R4036bfc954a64b38" /><Relationship Type="http://schemas.openxmlformats.org/officeDocument/2006/relationships/slide" Target="/ppt/slides/slide17.xml" Id="R5c322cd1a7244cf5" /><Relationship Type="http://schemas.openxmlformats.org/officeDocument/2006/relationships/slide" Target="/ppt/slides/slide18.xml" Id="R50db82029b0c433b" /><Relationship Type="http://schemas.openxmlformats.org/officeDocument/2006/relationships/slide" Target="/ppt/slides/slide19.xml" Id="R3a732986cc29416a" /><Relationship Type="http://schemas.openxmlformats.org/officeDocument/2006/relationships/slide" Target="/ppt/slides/slide20.xml" Id="Rb39de6987f6e4ce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d3c6bc0fd714f7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Default Design">
  <a:themeElements>
    <a:clrScheme name="Custom 1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303FD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ustom 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036b4b122b34aa1" /><Relationship Type="http://schemas.openxmlformats.org/officeDocument/2006/relationships/notesMaster" Target="/ppt/notesMasters/notesMaster1.xml" Id="R77b399fec3fa4d6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590e0b2d9774911" /><Relationship Type="http://schemas.openxmlformats.org/officeDocument/2006/relationships/notesMaster" Target="/ppt/notesMasters/notesMaster1.xml" Id="R03eaf07d61ad43c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9fef1ab7fde4d33" /><Relationship Type="http://schemas.openxmlformats.org/officeDocument/2006/relationships/notesMaster" Target="/ppt/notesMasters/notesMaster1.xml" Id="R953dd3d50155444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788c9cdc906419b" /><Relationship Type="http://schemas.openxmlformats.org/officeDocument/2006/relationships/notesMaster" Target="/ppt/notesMasters/notesMaster1.xml" Id="Rd60b5fb65adb41e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85f942433a84c67" /><Relationship Type="http://schemas.openxmlformats.org/officeDocument/2006/relationships/notesMaster" Target="/ppt/notesMasters/notesMaster1.xml" Id="Rbb4749fcb54641a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d73fbafb3f04c06" /><Relationship Type="http://schemas.openxmlformats.org/officeDocument/2006/relationships/notesMaster" Target="/ppt/notesMasters/notesMaster1.xml" Id="Rc188542eb38e4ec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fa2e06bf796480a" /><Relationship Type="http://schemas.openxmlformats.org/officeDocument/2006/relationships/notesMaster" Target="/ppt/notesMasters/notesMaster1.xml" Id="R4e67098746454d5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7b340f5ee0d4046" /><Relationship Type="http://schemas.openxmlformats.org/officeDocument/2006/relationships/notesMaster" Target="/ppt/notesMasters/notesMaster1.xml" Id="Rd1fe85a088464b2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e0d2c9d42b644a3" /><Relationship Type="http://schemas.openxmlformats.org/officeDocument/2006/relationships/notesMaster" Target="/ppt/notesMasters/notesMaster1.xml" Id="R068b8d7b5a364f1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0911ea5f9dd4260" /><Relationship Type="http://schemas.openxmlformats.org/officeDocument/2006/relationships/notesMaster" Target="/ppt/notesMasters/notesMaster1.xml" Id="R2ed3b36e7336412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28bf85a84c04c9a" /><Relationship Type="http://schemas.openxmlformats.org/officeDocument/2006/relationships/notesMaster" Target="/ppt/notesMasters/notesMaster1.xml" Id="R3ccf53e98a1f45b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6f0616957e2473b" /><Relationship Type="http://schemas.openxmlformats.org/officeDocument/2006/relationships/notesMaster" Target="/ppt/notesMasters/notesMaster1.xml" Id="R2fb81d968851447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1e9da61abc542e6" /><Relationship Type="http://schemas.openxmlformats.org/officeDocument/2006/relationships/notesMaster" Target="/ppt/notesMasters/notesMaster1.xml" Id="Rdf8544aaae24439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49a04cb38ed4374" /><Relationship Type="http://schemas.openxmlformats.org/officeDocument/2006/relationships/notesMaster" Target="/ppt/notesMasters/notesMaster1.xml" Id="R74a5c0bd8c2342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080149d81684943" /><Relationship Type="http://schemas.openxmlformats.org/officeDocument/2006/relationships/notesMaster" Target="/ppt/notesMasters/notesMaster1.xml" Id="R50496c492770491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e53c79e5c7a4bc7" /><Relationship Type="http://schemas.openxmlformats.org/officeDocument/2006/relationships/notesMaster" Target="/ppt/notesMasters/notesMaster1.xml" Id="Rb9d14b9980ee40c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c116633b234c83" /><Relationship Type="http://schemas.openxmlformats.org/officeDocument/2006/relationships/notesMaster" Target="/ppt/notesMasters/notesMaster1.xml" Id="R99d814c3608b410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c5bd2a2137e4249" /><Relationship Type="http://schemas.openxmlformats.org/officeDocument/2006/relationships/notesMaster" Target="/ppt/notesMasters/notesMaster1.xml" Id="Rb0f94940554c4b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778ee8c7424b30" /><Relationship Type="http://schemas.openxmlformats.org/officeDocument/2006/relationships/notesMaster" Target="/ppt/notesMasters/notesMaster1.xml" Id="R2a9d766e93de442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a31db53d11450f" /><Relationship Type="http://schemas.openxmlformats.org/officeDocument/2006/relationships/notesMaster" Target="/ppt/notesMasters/notesMaster1.xml" Id="R01061a47ea2947b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02d149c274bf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21fa82d9c4e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bc5371d3f457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bff1175b945d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1bfbd049d984f9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1a176b07453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2f43833eb452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b1e8ebd45413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be1e5f4c14a4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a2ef15aa7482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731cccf09482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c663de64d40b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6c953e25e4a93" /></Relationships>
</file>

<file path=ppt/slideLayouts/slideLayout1.xml><?xml version="1.0" encoding="utf-8"?>
<p:sldLayout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46A6AF1-84EE-4155-829F-1EF2817D5568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4170265" y="2269474"/>
            <a:ext cx="4351663" cy="16415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>
            <a:lvl1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9D7ED30-0C71-4DD1-982C-AF1DA6153BBE}"/>
              </a:ext>
            </a:extLst>
          </p:cNvPr>
          <p:cNvSpPr>
            <a:spLocks xmlns:a="http://schemas.openxmlformats.org/drawingml/2006/main" noGrp="1"/>
          </p:cNvSpPr>
          <p:nvPr>
            <p:ph idx="10" hasCustomPrompt="1"/>
          </p:nvPr>
        </p:nvSpPr>
        <p:spPr>
          <a:xfrm xmlns:a="http://schemas.openxmlformats.org/drawingml/2006/main">
            <a:off x="5067759" y="4393893"/>
            <a:ext cx="3514382" cy="16415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>
            <a:lvl1pPr algn="l">
              <a:buNone/>
              <a:defRPr sz="2200" b="1"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6693548-C66B-4F46-AD75-5A1F44E0A545}"/>
              </a:ext>
            </a:extLst>
          </p:cNvPr>
          <p:cNvSpPr>
            <a:spLocks xmlns:a="http://schemas.openxmlformats.org/drawingml/2006/main" noGrp="1"/>
          </p:cNvSpPr>
          <p:nvPr>
            <p:ph type="dt" idx="11"/>
          </p:nvPr>
        </p:nvSpPr>
        <p:spPr>
          <a:xfrm xmlns:a="http://schemas.openxmlformats.org/drawingml/2006/main">
            <a:off x="5456104" y="3395031"/>
            <a:ext cx="1905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/>
        </p:txBody>
      </p:sp>
    </p:spTree>
  </p:cSld>
</p:sldLayout>
</file>

<file path=ppt/slideLayouts/slideLayout10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6921223-BB51-44C6-9AAB-C7E805219F6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4FABBD01-3932-4ECE-8FF8-C1EC4054AB2E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37A3760B-2C75-46E1-8CB5-EC80890B740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299EECB-27D0-4662-AF7C-E43CE1786C7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F06D3DD-3F68-4F53-9640-D3C95D52140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E5FCDA3-BC5A-4975-B11F-087EDF5E407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EF95ECE6-D885-4B51-8A37-AC3009C688E6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B707BAD-E085-4980-BC1A-61E37AD135A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 baseline="0">
                <a:solidFill>
                  <a:srgbClr val="22228B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FD80D6E-01B3-4E82-A53F-B67BE20FEEF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58B0DFD-A16A-4267-B927-3F86FB30617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853D86B-230A-4265-BE5D-F58279446AD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C8108B6-4843-436E-9614-F1BBAFFCD00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C1CDB35C-AD8E-4CF4-BD40-634A71481E2D}" type="slidenum">
              <a:t>‹#›</a:t>
            </a:fld>
          </a:p>
        </p:txBody>
      </p:sp>
    </p:spTree>
  </p:cSld>
</p:sldLayout>
</file>

<file path=ppt/slideLayouts/slideLayout12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F8DBB0D4-BE93-4C82-B838-C12E5FB2151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278563" y="76200"/>
            <a:ext cx="1938337" cy="5734050"/>
          </a:xfrm>
        </p:spPr>
        <p:txBody>
          <a:bodyPr xmlns:a="http://schemas.openxmlformats.org/drawingml/2006/main" vert="eaVert"/>
          <a:lstStyle xmlns:a="http://schemas.openxmlformats.org/drawingml/2006/main">
            <a:lvl1pPr>
              <a:buNone/>
              <a:defRPr baseline="0">
                <a:solidFill>
                  <a:srgbClr val="22228B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26E6170F-9476-460E-8168-614E7E8505E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63550" y="76200"/>
            <a:ext cx="5662613" cy="5734050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E90875E-2A37-4868-8B05-C99B1CEA9F2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C2E5512-D5BF-4A23-911F-5378AB4D496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F9A4293-9F9C-4533-9E1A-3348B0A876A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22C25236-880D-4BF3-926A-A04C764BF09F}" type="slidenum">
              <a:t>‹#›</a:t>
            </a:fld>
          </a:p>
        </p:txBody>
      </p:sp>
    </p:spTree>
  </p:cSld>
</p:sldLayout>
</file>

<file path=ppt/slideLayouts/slideLayout13.xml><?xml version="1.0" encoding="utf-8"?>
<p:sldLayout xmlns:p="http://schemas.openxmlformats.org/presentationml/2006/main">
  <p:cSld name="Independent Neutral 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652FEB8-27BC-4E04-9950-AEAA0E91FDF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81FE3055-EE2D-4365-95E6-602C0F95754B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7C19627-6B75-4070-84AE-53472C0162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A1B2922-F899-4943-916C-F22C568C22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5633BA4-DF13-4C9E-993F-2F79FA26E6F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2D25AA33-DDD5-4FD0-9B78-867DAC491C75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900FF89-8A98-4699-8F8C-D0295CD9B59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 baseline="0">
                <a:solidFill>
                  <a:srgbClr val="22228B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EE8017AD-2BD3-4540-B5C4-3E4C6FF1FF3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0E087FF-7D2A-43AB-9E60-053DCAB8CA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523448C-06DD-417B-BBAD-2FB75E6FADF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F3FB83F-08C9-4296-9FCB-DA3426A6BBC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7239000" y="6400800"/>
            <a:ext cx="1905000" cy="457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4E9EBC09-8728-46F0-99E6-7C066CF6AFEC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95ADF94-4220-4675-BEF1-39EA82192E5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3D79071-84DB-4809-880C-ACDBEF5E909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B6C5694-C35C-4320-BDD4-691A28BADBA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44F307B-AE5D-4E84-BFD5-2B039B7091E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6AB6766-B4A1-4FB2-A25A-78DB6A390EB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286BAC77-68E0-41D0-AB0F-632A4A4763A1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40B23C4-CFD0-4B05-954B-79B38EF133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 baseline="0">
                <a:solidFill>
                  <a:srgbClr val="22228B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3FA8595-5A8F-41E0-9C24-2F7B3E9BDD7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3800475" cy="4552950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C5160552-A803-4B31-B9FC-61C34A6C0C7D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416425" y="1257300"/>
            <a:ext cx="3800475" cy="4552950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2164A3B-8C6A-4B54-A498-04DABD373B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FA0531F-8B98-4EC7-84EC-B6218574A1F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6476FF8-BBA7-4551-85EE-5295B046DE4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7485629F-F686-4C7F-ADF6-A12ACFE2DBF3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6333F0A-5911-42D3-AAE2-692EB4A1637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baseline="0">
                <a:solidFill>
                  <a:srgbClr val="22228B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F74734F-E75C-4F28-A5AC-6FB6818071A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AD0B2D38-AB8C-4A3B-B5F2-C27A3916FDA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9988C6AB-3DF0-4295-8800-1D39468E1A7D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FF2A177A-81A0-46A9-9F24-C935C6270372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F93C278D-8650-4F1F-8E39-8E52DEA572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52BC5B4-0984-487F-82CF-CB3B5035143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E8831D9E-7BAA-458A-B940-55EAE7D4BB4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FB8C9407-2F13-4A47-9D9E-F1870556FA30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66437E8-864A-4CB6-9DC7-0D1E6B4D526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 baseline="0">
                <a:solidFill>
                  <a:srgbClr val="22228B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C70747EC-8C12-4394-8572-457E78E7FB8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308A3493-F09B-44B5-8A43-8945E3E7AD9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27F524A6-62F3-4104-A3BE-B6F4258D87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BEA2432C-9675-4518-A7D3-A1EBD246DCF9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CFC70526-DF1F-4283-8010-76BABF31171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BDA60831-681C-48B8-9ECC-90CD4431A0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E069E64C-1BC9-4791-AAEF-0F01A48BAD6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1564149D-CA84-4E68-827D-ABA46180E4BE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E31EAC-E07A-40AF-A0E0-BFE8772C54D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4DBA8C6-D33F-4DAD-B84B-A6B91EF4AAB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121EB12B-69F9-4F51-A347-E9ECB9FCEFC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58FB02B-93B8-4FE2-8CAA-F9DB89D2201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7457CB8-7299-4936-9E01-E10C651E9E6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68C325B-41D9-4AC1-B07D-9CC969E3CCA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fld id="{854AFC08-DED1-4268-A5B8-C84F4A8B2853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d86f173832742df" /><Relationship Type="http://schemas.openxmlformats.org/officeDocument/2006/relationships/slideLayout" Target="/ppt/slideLayouts/slideLayout1.xml" Id="R657f6271315d4f24" /><Relationship Type="http://schemas.openxmlformats.org/officeDocument/2006/relationships/slideLayout" Target="/ppt/slideLayouts/slideLayout2.xml" Id="R51dcee8929424892" /><Relationship Type="http://schemas.openxmlformats.org/officeDocument/2006/relationships/slideLayout" Target="/ppt/slideLayouts/slideLayout3.xml" Id="Rc6b0e3bd25f5406c" /><Relationship Type="http://schemas.openxmlformats.org/officeDocument/2006/relationships/slideLayout" Target="/ppt/slideLayouts/slideLayout4.xml" Id="Rbd831ea462764d4f" /><Relationship Type="http://schemas.openxmlformats.org/officeDocument/2006/relationships/slideLayout" Target="/ppt/slideLayouts/slideLayout5.xml" Id="R0adc285bac274349" /><Relationship Type="http://schemas.openxmlformats.org/officeDocument/2006/relationships/slideLayout" Target="/ppt/slideLayouts/slideLayout6.xml" Id="Ra8a8f79b16fa41e1" /><Relationship Type="http://schemas.openxmlformats.org/officeDocument/2006/relationships/slideLayout" Target="/ppt/slideLayouts/slideLayout7.xml" Id="R69bda85292394916" /><Relationship Type="http://schemas.openxmlformats.org/officeDocument/2006/relationships/slideLayout" Target="/ppt/slideLayouts/slideLayout8.xml" Id="Rbf936c2ba27d4f0c" /><Relationship Type="http://schemas.openxmlformats.org/officeDocument/2006/relationships/slideLayout" Target="/ppt/slideLayouts/slideLayout9.xml" Id="R9986b67624934cda" /><Relationship Type="http://schemas.openxmlformats.org/officeDocument/2006/relationships/slideLayout" Target="/ppt/slideLayouts/slideLayout10.xml" Id="Rbb4fb21c60e24e26" /><Relationship Type="http://schemas.openxmlformats.org/officeDocument/2006/relationships/slideLayout" Target="/ppt/slideLayouts/slideLayout11.xml" Id="Red01136c440e4312" /><Relationship Type="http://schemas.openxmlformats.org/officeDocument/2006/relationships/slideLayout" Target="/ppt/slideLayouts/slideLayout12.xml" Id="R79546cac0a6c4d4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37d77511d614165" /><Relationship Type="http://schemas.openxmlformats.org/officeDocument/2006/relationships/slideLayout" Target="/ppt/slideLayouts/slideLayout13.xml" Id="Rd7babb6e25f94565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f6271315d4f24"/>
    <p:sldLayoutId xmlns:r="http://schemas.openxmlformats.org/officeDocument/2006/relationships" id="2147483650" r:id="R51dcee8929424892"/>
    <p:sldLayoutId xmlns:r="http://schemas.openxmlformats.org/officeDocument/2006/relationships" id="2147483651" r:id="Rc6b0e3bd25f5406c"/>
    <p:sldLayoutId xmlns:r="http://schemas.openxmlformats.org/officeDocument/2006/relationships" id="2147483652" r:id="Rbd831ea462764d4f"/>
    <p:sldLayoutId xmlns:r="http://schemas.openxmlformats.org/officeDocument/2006/relationships" id="2147483653" r:id="R0adc285bac274349"/>
    <p:sldLayoutId xmlns:r="http://schemas.openxmlformats.org/officeDocument/2006/relationships" id="2147483654" r:id="Ra8a8f79b16fa41e1"/>
    <p:sldLayoutId xmlns:r="http://schemas.openxmlformats.org/officeDocument/2006/relationships" id="2147483655" r:id="R69bda85292394916"/>
    <p:sldLayoutId xmlns:r="http://schemas.openxmlformats.org/officeDocument/2006/relationships" id="2147483656" r:id="Rbf936c2ba27d4f0c"/>
    <p:sldLayoutId xmlns:r="http://schemas.openxmlformats.org/officeDocument/2006/relationships" id="2147483657" r:id="R9986b67624934cda"/>
    <p:sldLayoutId xmlns:r="http://schemas.openxmlformats.org/officeDocument/2006/relationships" id="2147483658" r:id="Rbb4fb21c60e24e26"/>
    <p:sldLayoutId xmlns:r="http://schemas.openxmlformats.org/officeDocument/2006/relationships" id="2147483659" r:id="Red01136c440e4312"/>
    <p:sldLayoutId xmlns:r="http://schemas.openxmlformats.org/officeDocument/2006/relationships" id="2147483660" r:id="R79546cac0a6c4d4e"/>
  </p:sldLayoutIdLst>
  <p:hf hdr="0" ftr="0" dt="0"/>
  <p:txStyles>
    <p:titleStyle>
      <a:lvl1pPr xmlns:a="http://schemas.openxmlformats.org/drawingml/2006/main" algn="ctr">
        <a:spcBef>
          <a:spcPct val="0"/>
        </a:spcBef>
        <a:spcAft>
          <a:spcPct val="0"/>
        </a:spcAft>
        <a:buNone/>
        <a:defRPr sz="3200" b="1" baseline="0">
          <a:solidFill>
            <a:srgbClr val="22228B"/>
          </a:solidFill>
          <a:latin typeface="+mj-lt"/>
          <a:ea typeface="+mj-lt"/>
          <a:cs typeface="+mj-lt"/>
        </a:defRPr>
      </a:lvl1pPr>
      <a:lvl2pPr xmlns:a="http://schemas.openxmlformats.org/drawingml/2006/main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2pPr>
      <a:lvl3pPr xmlns:a="http://schemas.openxmlformats.org/drawingml/2006/main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3pPr>
      <a:lvl4pPr xmlns:a="http://schemas.openxmlformats.org/drawingml/2006/main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4pPr>
      <a:lvl5pPr xmlns:a="http://schemas.openxmlformats.org/drawingml/2006/main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5pPr>
      <a:lvl6pPr xmlns:a="http://schemas.openxmlformats.org/drawingml/2006/main" marL="457200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6pPr>
      <a:lvl7pPr xmlns:a="http://schemas.openxmlformats.org/drawingml/2006/main" marL="914400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7pPr>
      <a:lvl8pPr xmlns:a="http://schemas.openxmlformats.org/drawingml/2006/main" marL="1371600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8pPr>
      <a:lvl9pPr xmlns:a="http://schemas.openxmlformats.org/drawingml/2006/main" marL="1828800" algn="ctr">
        <a:spcBef>
          <a:spcPct val="0"/>
        </a:spcBef>
        <a:spcAft>
          <a:spcPct val="0"/>
        </a:spcAft>
        <a:buNone/>
        <a:defRPr sz="3200" b="1">
          <a:solidFill>
            <a:schemeClr val="tx2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L="342900" indent="-342900" algn="l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 name="Independent Neutral Master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2" r:id="Rd7babb6e25f94565"/>
  </p:sldLayoutIdLst>
</p:sldMaster>
</file>

<file path=ppt/slideMasters/theme/theme2.xml><?xml version="1.0" encoding="utf-8"?>
<a:theme xmlns:a="http://schemas.openxmlformats.org/drawingml/2006/main" name="Default Design">
  <a:themeElements>
    <a:clrScheme name="Custom 1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303FD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ustom 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Masters/theme/theme3.xml><?xml version="1.0" encoding="utf-8"?>
<a:theme xmlns:a="http://schemas.openxmlformats.org/drawingml/2006/main" name="Default Design">
  <a:themeElements>
    <a:clrScheme name="Custom 1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303FD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ustom 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5a91780b7ec41d0" /><Relationship Type="http://schemas.openxmlformats.org/officeDocument/2006/relationships/notesSlide" Target="/ppt/notesSlides/notesSlide1.xml" Id="R954784c702f4416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aec1bc68b584f1a" /><Relationship Type="http://schemas.openxmlformats.org/officeDocument/2006/relationships/notesSlide" Target="/ppt/notesSlides/notesSlide10.xml" Id="R74963e04a2c24d8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94a2ad90618472c" /><Relationship Type="http://schemas.openxmlformats.org/officeDocument/2006/relationships/notesSlide" Target="/ppt/notesSlides/notesSlide11.xml" Id="R6d846ae115ce413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0ebc39c2fd34606" /><Relationship Type="http://schemas.openxmlformats.org/officeDocument/2006/relationships/notesSlide" Target="/ppt/notesSlides/notesSlide12.xml" Id="R0f1259d96af541a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93d35945721417f" /><Relationship Type="http://schemas.openxmlformats.org/officeDocument/2006/relationships/notesSlide" Target="/ppt/notesSlides/notesSlide13.xml" Id="R27882093743d40a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0410649694f44df" /><Relationship Type="http://schemas.openxmlformats.org/officeDocument/2006/relationships/notesSlide" Target="/ppt/notesSlides/notesSlide14.xml" Id="R9d95e53f96a04a8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ff1e548523743ac" /><Relationship Type="http://schemas.openxmlformats.org/officeDocument/2006/relationships/notesSlide" Target="/ppt/notesSlides/notesSlide15.xml" Id="Rcb1ec81b7c0e405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46145238ae7438a" /><Relationship Type="http://schemas.openxmlformats.org/officeDocument/2006/relationships/notesSlide" Target="/ppt/notesSlides/notesSlide16.xml" Id="R68cf5bcc614d4ea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0bf0299edd44645" /><Relationship Type="http://schemas.openxmlformats.org/officeDocument/2006/relationships/notesSlide" Target="/ppt/notesSlides/notesSlide17.xml" Id="R6b6523652c7a4e8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98849bce1b44a64" /><Relationship Type="http://schemas.openxmlformats.org/officeDocument/2006/relationships/notesSlide" Target="/ppt/notesSlides/notesSlide18.xml" Id="R5cfb0615dcee446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5937fd288ed42a8" /><Relationship Type="http://schemas.openxmlformats.org/officeDocument/2006/relationships/notesSlide" Target="/ppt/notesSlides/notesSlide19.xml" Id="R3ebe37b641f1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0a1b0ea20e3468d" /><Relationship Type="http://schemas.openxmlformats.org/officeDocument/2006/relationships/notesSlide" Target="/ppt/notesSlides/notesSlide2.xml" Id="Rca075f008bfc4e3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7d2cf518fa1488c" /><Relationship Type="http://schemas.openxmlformats.org/officeDocument/2006/relationships/notesSlide" Target="/ppt/notesSlides/notesSlide20.xml" Id="Rfa7c7ec05135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6c414ac71054327" /><Relationship Type="http://schemas.openxmlformats.org/officeDocument/2006/relationships/notesSlide" Target="/ppt/notesSlides/notesSlide3.xml" Id="R428202613dca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389d36381c74b46" /><Relationship Type="http://schemas.openxmlformats.org/officeDocument/2006/relationships/notesSlide" Target="/ppt/notesSlides/notesSlide4.xml" Id="R47d48c312155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7a096e6e7bf4761" /><Relationship Type="http://schemas.openxmlformats.org/officeDocument/2006/relationships/image" Target="/ppt/media/image.jpeg" Id="R9f29b7f023c0466e" /><Relationship Type="http://schemas.openxmlformats.org/officeDocument/2006/relationships/notesSlide" Target="/ppt/notesSlides/notesSlide5.xml" Id="R779609e261ae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acf541c1afb4a8e" /><Relationship Type="http://schemas.openxmlformats.org/officeDocument/2006/relationships/notesSlide" Target="/ppt/notesSlides/notesSlide6.xml" Id="R190d570575e2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39ce5e616234d9e" /><Relationship Type="http://schemas.openxmlformats.org/officeDocument/2006/relationships/notesSlide" Target="/ppt/notesSlides/notesSlide7.xml" Id="R32c5155f8f994b6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4cc87cb818d43fd" /><Relationship Type="http://schemas.openxmlformats.org/officeDocument/2006/relationships/notesSlide" Target="/ppt/notesSlides/notesSlide8.xml" Id="R450808e8f1a441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3578b33a773435d" /><Relationship Type="http://schemas.openxmlformats.org/officeDocument/2006/relationships/notesSlide" Target="/ppt/notesSlides/notesSlide9.xml" Id="R3a23472b9ba34322" /></Relationships>
</file>

<file path=ppt/slides/slide1.xml><?xml version="1.0" encoding="utf-8"?>
<p:sld xmlns:p="http://schemas.openxmlformats.org/presentationml/2006/main" showMasterSp="0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Rectangle 205">
            <a:extLst xmlns:a="http://schemas.openxmlformats.org/drawingml/2006/main">
              <a:ext uri="{FF2B5EF4-FFF2-40B4-BE49-F238E27FC236}">
                <a16:creationId xmlns:a16="http://schemas.microsoft.com/office/drawing/2014/main" id="{47F78EDC-AC9E-47BB-9919-BE2F58742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66800" y="1428750"/>
            <a:ext cx="7010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63"/>
          </a:solidFill>
          <a:ln xmlns:a="http://schemas.openxmlformats.org/drawingml/2006/main" w="0">
            <a:solidFill>
              <a:srgbClr val="173A63"/>
            </a:solidFill>
            <a:prstDash val="solid"/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9218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E6EFDD8-84AC-4C7D-A467-24AD27E4A98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066800" y="1733550"/>
            <a:ext cx="7010400" cy="16764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2550" b="1">
                <a:solidFill>
                  <a:srgbClr val="173A63"/>
                </a:solidFill>
              </a:defRPr>
            </a:pPr>
            <a:r>
              <a:rPr sz="2550" b="1">
                <a:solidFill>
                  <a:srgbClr val="173A63"/>
                </a:solidFill>
              </a:rPr>
              <a:t>Col. John Boyd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2550" b="1">
                <a:solidFill>
                  <a:srgbClr val="173A63"/>
                </a:solidFill>
              </a:defRPr>
            </a:pPr>
            <a:r>
              <a:rPr sz="2550" b="1">
                <a:solidFill>
                  <a:srgbClr val="173A63"/>
                </a:solidFill>
              </a:rPr>
              <a:t>More than the OODA Loop</a:t>
            </a:r>
          </a:p>
        </p:txBody>
      </p:sp>
      <p:sp>
        <p:nvSpPr>
          <p:cNvPr id="9226" name="Text Box 10">
            <a:extLst xmlns:a="http://schemas.openxmlformats.org/drawingml/2006/main">
              <a:ext uri="{FF2B5EF4-FFF2-40B4-BE49-F238E27FC236}">
                <a16:creationId xmlns:a16="http://schemas.microsoft.com/office/drawing/2014/main" id="{D85600D7-9182-40A1-A2CA-005F2390BD1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2095500" y="409575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80000"/>
              </a:lnSpc>
              <a:buNone/>
              <a:defRPr sz="1500">
                <a:solidFill>
                  <a:srgbClr val="263442"/>
                </a:solidFill>
              </a:defRPr>
            </a:pPr>
            <a:r>
              <a:rPr sz="1500">
                <a:solidFill>
                  <a:srgbClr val="263442"/>
                </a:solidFill>
              </a:rPr>
              <a:t>Steven Davis</a:t>
            </a:r>
          </a:p>
          <a:p xmlns:a="http://schemas.openxmlformats.org/drawingml/2006/main">
            <a:pPr marL="169863" indent="-169863" algn="ctr">
              <a:lnSpc>
                <a:spcPct val="80000"/>
              </a:lnSpc>
              <a:buNone/>
              <a:defRPr sz="1500">
                <a:solidFill>
                  <a:srgbClr val="263442"/>
                </a:solidFill>
              </a:defRPr>
            </a:pPr>
            <a:r>
              <a:rPr sz="1500">
                <a:solidFill>
                  <a:srgbClr val="263442"/>
                </a:solidFill>
              </a:rPr>
              <a:t>stevendavis1956@me.com</a:t>
            </a:r>
          </a:p>
        </p:txBody>
      </p:sp>
      <p:sp>
        <p:nvSpPr>
          <p:cNvPr id="9225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5654280-3695-498F-988D-4E46C6B05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952750" y="5238750"/>
            <a:ext cx="3238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9B2C"/>
          </a:solidFill>
          <a:ln xmlns:a="http://schemas.openxmlformats.org/drawingml/2006/main" w="0">
            <a:solidFill>
              <a:srgbClr val="C89B2C"/>
            </a:solidFill>
            <a:prstDash val="solid"/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</p:spTree>
    <p:extLst>
      <p:ext uri="{BB962C8B-B14F-4D97-AF65-F5344CB8AC3E}">
        <p14:creationId xmlns:p14="http://schemas.microsoft.com/office/powerpoint/2010/main" val="186067123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FAC10AD-FC6E-4CFE-8049-42B84F23B5A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Nellis</a:t>
            </a:r>
            <a:r>
              <a:rPr sz="2025" b="1">
                <a:solidFill>
                  <a:srgbClr val="173A63"/>
                </a:solidFill>
              </a:rPr>
              <a:t> AFB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37143769-C982-458B-9737-0F7F7849656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Boyd arrived in Apr 1954 as a student in the Advanced Flying School (AFS)</a:t>
            </a:r>
          </a:p>
          <a:p xmlns:a="http://schemas.openxmlformats.org/drawingml/2006/main">
            <a:r>
              <a:rPr sz="2000"/>
              <a:t>Upon graduation, </a:t>
            </a:r>
            <a:r>
              <a:rPr sz="2000"/>
              <a:t>he became </a:t>
            </a:r>
            <a:r>
              <a:rPr sz="2000"/>
              <a:t>an instructor in Fighter Weapons School (FWS)</a:t>
            </a:r>
          </a:p>
          <a:p xmlns:a="http://schemas.openxmlformats.org/drawingml/2006/main">
            <a:pPr lvl="1">
              <a:buNone/>
            </a:pPr>
            <a:r>
              <a:rPr sz="1600"/>
              <a:t>There was no air-to-air tactics manual, so Boyd decided to </a:t>
            </a:r>
            <a:r>
              <a:rPr sz="1600"/>
              <a:t>write </a:t>
            </a:r>
            <a:r>
              <a:rPr sz="1600"/>
              <a:t>one</a:t>
            </a:r>
          </a:p>
          <a:p xmlns:a="http://schemas.openxmlformats.org/drawingml/2006/main">
            <a:pPr lvl="2">
              <a:buNone/>
            </a:pPr>
            <a:r>
              <a:rPr sz="1400"/>
              <a:t>This became </a:t>
            </a:r>
            <a:r>
              <a:rPr sz="1400"/>
              <a:t>his Aerial Attack </a:t>
            </a:r>
            <a:r>
              <a:rPr sz="1400"/>
              <a:t>Study</a:t>
            </a:r>
          </a:p>
          <a:p xmlns:a="http://schemas.openxmlformats.org/drawingml/2006/main">
            <a:pPr lvl="2">
              <a:buNone/>
            </a:pPr>
            <a:r>
              <a:rPr sz="1400"/>
              <a:t>In 1960, </a:t>
            </a:r>
            <a:r>
              <a:rPr sz="1400"/>
              <a:t>it became </a:t>
            </a:r>
            <a:r>
              <a:rPr sz="1400"/>
              <a:t>the official tactics manual for fighter </a:t>
            </a:r>
            <a:r>
              <a:rPr sz="1400"/>
              <a:t>aircraft</a:t>
            </a:r>
          </a:p>
          <a:p xmlns:a="http://schemas.openxmlformats.org/drawingml/2006/main">
            <a:pPr lvl="3">
              <a:buNone/>
            </a:pPr>
            <a:r>
              <a:rPr sz="1400"/>
              <a:t>Fighter tactics were no longer a “bag of tricks”</a:t>
            </a:r>
          </a:p>
          <a:p xmlns:a="http://schemas.openxmlformats.org/drawingml/2006/main">
            <a:pPr lvl="3">
              <a:buNone/>
            </a:pPr>
            <a:r>
              <a:rPr sz="1400"/>
              <a:t>It provided instructions for dealing with any situation a pilot was likely to encounter</a:t>
            </a:r>
          </a:p>
          <a:p xmlns:a="http://schemas.openxmlformats.org/drawingml/2006/main">
            <a:r>
              <a:rPr sz="2000"/>
              <a:t>Boyd decided he needed to better understand the math and physics behind fighter performance, so he chose to pursue an engineering degree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4906CC8-A14D-4C33-A11B-D2692C6B0FD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DB7BEEEC-A170-5376-2B6E-CB54687B0CB1}" type="slidenum">
              <a:rPr sz="825">
                <a:solidFill>
                  <a:srgbClr val="66717D"/>
                </a:solidFill>
              </a:rPr>
              <a:t>10</a:t>
            </a:fld>
          </a:p>
        </p:txBody>
      </p:sp>
    </p:spTree>
    <p:extLst>
      <p:ext uri="{BB962C8B-B14F-4D97-AF65-F5344CB8AC3E}">
        <p14:creationId xmlns:p14="http://schemas.microsoft.com/office/powerpoint/2010/main" val="6742249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1412F65-47A2-4D8D-93E5-3695C139DF9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Nellis</a:t>
            </a:r>
            <a:r>
              <a:rPr sz="2025" b="1">
                <a:solidFill>
                  <a:srgbClr val="173A63"/>
                </a:solidFill>
              </a:rPr>
              <a:t> AFB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F9BBF845-D34D-4A27-A4A3-CDC33E28EA9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/>
              <a:t>“Forty-Second Boyd”</a:t>
            </a:r>
          </a:p>
          <a:p xmlns:a="http://schemas.openxmlformats.org/drawingml/2006/main">
            <a:pPr marL="0" indent="0" algn="ctr">
              <a:buNone/>
            </a:pPr>
          </a:p>
          <a:p xmlns:a="http://schemas.openxmlformats.org/drawingml/2006/main">
            <a:r>
              <a:rPr sz="2400"/>
              <a:t>One of Boyd’s teaching tools was to have the student </a:t>
            </a:r>
            <a:r>
              <a:rPr sz="2400"/>
              <a:t>place his </a:t>
            </a:r>
            <a:r>
              <a:rPr sz="2400"/>
              <a:t>fighter</a:t>
            </a:r>
            <a:r>
              <a:rPr sz="2400"/>
              <a:t> </a:t>
            </a:r>
            <a:r>
              <a:rPr sz="2400"/>
              <a:t>on the six o’clock position of the </a:t>
            </a:r>
            <a:r>
              <a:rPr sz="2400"/>
              <a:t>instructor’s aircraft </a:t>
            </a:r>
            <a:r>
              <a:rPr sz="2400"/>
              <a:t>and stay there as the instructor goes through evasive maneuvers</a:t>
            </a:r>
          </a:p>
          <a:p xmlns:a="http://schemas.openxmlformats.org/drawingml/2006/main">
            <a:r>
              <a:rPr sz="2400"/>
              <a:t>This developed into a standing offer:</a:t>
            </a:r>
          </a:p>
          <a:p xmlns:a="http://schemas.openxmlformats.org/drawingml/2006/main">
            <a:pPr lvl="2">
              <a:buNone/>
            </a:pPr>
            <a:r>
              <a:rPr sz="1600"/>
              <a:t>With an adversary on his six, Boyd would either be in position to shoot down other fighter within 40 seconds or he would pay the pilot $40</a:t>
            </a:r>
          </a:p>
          <a:p xmlns:a="http://schemas.openxmlformats.org/drawingml/2006/main">
            <a:pPr lvl="2">
              <a:buNone/>
            </a:pPr>
            <a:r>
              <a:rPr sz="1600"/>
              <a:t>Boyd never lost, to students or to experienced AF, Navy, Marine Corps, or foreign exchange pilots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39ED79E-5E51-44FD-90EA-FCC14637973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30394428-F1DC-E5F6-DB0C-7DE31F3D8A23}" type="slidenum">
              <a:rPr sz="825">
                <a:solidFill>
                  <a:srgbClr val="66717D"/>
                </a:solidFill>
              </a:rPr>
              <a:t>11</a:t>
            </a:fld>
          </a:p>
        </p:txBody>
      </p:sp>
    </p:spTree>
    <p:extLst>
      <p:ext uri="{BB962C8B-B14F-4D97-AF65-F5344CB8AC3E}">
        <p14:creationId xmlns:p14="http://schemas.microsoft.com/office/powerpoint/2010/main" val="300794188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1DEE40A-C528-4F8A-933B-1B5774C9396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Georgia Tech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39AAAD0-D2DA-4538-BAAF-FFF08B3C4D6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lnSpc>
                <a:spcPct val="200000"/>
              </a:lnSpc>
              <a:buNone/>
            </a:pPr>
            <a:r>
              <a:rPr sz="2000"/>
              <a:t>Started class in Sep 1960</a:t>
            </a:r>
          </a:p>
          <a:p xmlns:a="http://schemas.openxmlformats.org/drawingml/2006/main">
            <a:pPr>
              <a:lnSpc>
                <a:spcPct val="200000"/>
              </a:lnSpc>
              <a:buNone/>
            </a:pPr>
            <a:r>
              <a:rPr sz="2000"/>
              <a:t>Majored in Industrial Engineering</a:t>
            </a:r>
          </a:p>
          <a:p xmlns:a="http://schemas.openxmlformats.org/drawingml/2006/main">
            <a:pPr>
              <a:lnSpc>
                <a:spcPct val="200000"/>
              </a:lnSpc>
              <a:buNone/>
            </a:pPr>
            <a:r>
              <a:rPr sz="2000"/>
              <a:t>Developed his Energy-Maneuverability (E-M) Theory</a:t>
            </a:r>
          </a:p>
          <a:p xmlns:a="http://schemas.openxmlformats.org/drawingml/2006/main">
            <a:pPr>
              <a:lnSpc>
                <a:spcPct val="200000"/>
              </a:lnSpc>
              <a:buNone/>
            </a:pPr>
            <a:r>
              <a:rPr sz="2000"/>
              <a:t>Graduated after Summer Quarter 1962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6CC567F-46FB-41B8-914A-CEBBD375157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4DB16885-0D3F-A391-B669-3211DB3B26E8}" type="slidenum">
              <a:rPr sz="825">
                <a:solidFill>
                  <a:srgbClr val="66717D"/>
                </a:solidFill>
              </a:rPr>
              <a:t>12</a:t>
            </a:fld>
          </a:p>
        </p:txBody>
      </p:sp>
    </p:spTree>
    <p:extLst>
      <p:ext uri="{BB962C8B-B14F-4D97-AF65-F5344CB8AC3E}">
        <p14:creationId xmlns:p14="http://schemas.microsoft.com/office/powerpoint/2010/main" val="37769879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C16E497-B8E6-4D08-915E-449C2F797A9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Georgia Tech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C0D5A552-A107-4617-9988-9C1FFDB4BE5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39271" y="1257299"/>
            <a:ext cx="8175811" cy="4874559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/>
              <a:t>Energy-Maneuverability (E-M) Theory</a:t>
            </a:r>
          </a:p>
          <a:p xmlns:a="http://schemas.openxmlformats.org/drawingml/2006/main">
            <a:pPr marL="0" indent="0" algn="ctr">
              <a:buNone/>
            </a:pPr>
          </a:p>
          <a:p xmlns:a="http://schemas.openxmlformats.org/drawingml/2006/main">
            <a14:m xmlns:a14="http://schemas.microsoft.com/office/drawing/2010/main">
              <m:oMathPara xmlns:m="http://schemas.openxmlformats.org/officeDocument/2006/math">
                <m:oMath>
                  <m:sSub>
                    <m:e>
                      <m:r>
                        <a:rPr xmlns:a="http://schemas.openxmlformats.org/drawingml/2006/main" lang="en-US" sz="2000" b="1" i="1">
                          <a:latin typeface="Cambria Math"/>
                          <a:ea typeface="Cambria Math"/>
                          <a:cs typeface="Cambria Math"/>
                        </a:rPr>
                        <m:t>𝑷</m:t>
                      </m:r>
                    </m:e>
                    <m:sub>
                      <m:r>
                        <a:rPr xmlns:a="http://schemas.openxmlformats.org/drawingml/2006/main" lang="en-US" sz="2000" b="1" i="1">
                          <a:latin typeface="Cambria Math"/>
                          <a:ea typeface="Cambria Math"/>
                          <a:cs typeface="Cambria Math"/>
                        </a:rPr>
                        <m:t>𝑺</m:t>
                      </m:r>
                    </m:sub>
                  </m:sSub>
                  <m:r>
                    <a:rPr xmlns:a="http://schemas.openxmlformats.org/drawingml/2006/main" lang="en-US" sz="2000" b="1" i="1">
                      <a:latin typeface="Cambria Math"/>
                      <a:ea typeface="Cambria Math"/>
                      <a:cs typeface="Cambria Math"/>
                    </a:rPr>
                    <m:t>=</m:t>
                  </m:r>
                  <m:d>
                    <m:dPr>
                      <m:begChr m:val="["/>
                      <m:endChr m:val="]"/>
                      <m:grow m:val="off"/>
                    </m:dPr>
                    <m:e>
                      <m:f>
                        <m:num>
                          <m:r>
                            <a:rPr xmlns:a="http://schemas.openxmlformats.org/drawingml/2006/main" lang="en-US" sz="2000" b="1" i="1">
                              <a:latin typeface="Cambria Math"/>
                              <a:ea typeface="Cambria Math"/>
                              <a:cs typeface="Cambria Math"/>
                            </a:rPr>
                            <m:t>𝑻</m:t>
                          </m:r>
                          <m:r>
                            <a:rPr xmlns:a="http://schemas.openxmlformats.org/drawingml/2006/main" lang="en-US" sz="2000" b="1" i="1">
                              <a:latin typeface="Cambria Math"/>
                              <a:ea typeface="Cambria Math"/>
                              <a:cs typeface="Cambria Math"/>
                            </a:rPr>
                            <m:t>−</m:t>
                          </m:r>
                          <m:r>
                            <a:rPr xmlns:a="http://schemas.openxmlformats.org/drawingml/2006/main" lang="en-US" sz="2000" b="1" i="1">
                              <a:latin typeface="Cambria Math"/>
                              <a:ea typeface="Cambria Math"/>
                              <a:cs typeface="Cambria Math"/>
                            </a:rPr>
                            <m:t>𝑫</m:t>
                          </m:r>
                        </m:num>
                        <m:den>
                          <m:r>
                            <a:rPr xmlns:a="http://schemas.openxmlformats.org/drawingml/2006/main" lang="en-US" sz="2000" b="1" i="1">
                              <a:latin typeface="Cambria Math"/>
                              <a:ea typeface="Cambria Math"/>
                              <a:cs typeface="Cambria Math"/>
                            </a:rPr>
                            <m:t>𝑾</m:t>
                          </m:r>
                        </m:den>
                      </m:f>
                    </m:e>
                  </m:d>
                  <m:r>
                    <a:rPr xmlns:a="http://schemas.openxmlformats.org/drawingml/2006/main" lang="en-US" sz="2000" b="1" i="1">
                      <a:latin typeface="Cambria Math"/>
                      <a:ea typeface="Cambria Math"/>
                      <a:cs typeface="Cambria Math"/>
                    </a:rPr>
                    <m:t>𝑽</m:t>
                  </m:r>
                </m:oMath>
              </m:oMathPara>
            </a14:m>
          </a:p>
          <a:p xmlns:a="http://schemas.openxmlformats.org/drawingml/2006/main">
            <a:pPr lvl="1">
              <a:buNone/>
            </a:pPr>
            <a:r>
              <a:rPr sz="1600" i="1"/>
              <a:t>T</a:t>
            </a:r>
            <a:r>
              <a:rPr sz="1600"/>
              <a:t> = Thrust</a:t>
            </a:r>
          </a:p>
          <a:p xmlns:a="http://schemas.openxmlformats.org/drawingml/2006/main">
            <a:pPr lvl="1">
              <a:buNone/>
            </a:pPr>
            <a:r>
              <a:rPr sz="1600" i="1"/>
              <a:t>D</a:t>
            </a:r>
            <a:r>
              <a:rPr sz="1600"/>
              <a:t> = Drag</a:t>
            </a:r>
          </a:p>
          <a:p xmlns:a="http://schemas.openxmlformats.org/drawingml/2006/main">
            <a:pPr lvl="1">
              <a:buNone/>
            </a:pPr>
            <a:r>
              <a:rPr sz="1600" i="1"/>
              <a:t>W</a:t>
            </a:r>
            <a:r>
              <a:rPr sz="1600"/>
              <a:t> = Weight</a:t>
            </a:r>
          </a:p>
          <a:p xmlns:a="http://schemas.openxmlformats.org/drawingml/2006/main">
            <a:pPr lvl="1">
              <a:buNone/>
            </a:pPr>
            <a:r>
              <a:rPr sz="1600" i="1"/>
              <a:t>V</a:t>
            </a:r>
            <a:r>
              <a:rPr sz="1600"/>
              <a:t> = Velocity</a:t>
            </a:r>
          </a:p>
          <a:p xmlns:a="http://schemas.openxmlformats.org/drawingml/2006/main">
            <a:r>
              <a:rPr sz="2000"/>
              <a:t>Provided a quantitative basis for developing aerial tactics</a:t>
            </a:r>
          </a:p>
          <a:p xmlns:a="http://schemas.openxmlformats.org/drawingml/2006/main">
            <a:r>
              <a:rPr sz="2000"/>
              <a:t>Changed how aircraft are flown in combat</a:t>
            </a:r>
          </a:p>
          <a:p xmlns:a="http://schemas.openxmlformats.org/drawingml/2006/main">
            <a:r>
              <a:rPr sz="2000"/>
              <a:t>Provided a scientific means for evaluating maneuverability of aircraft</a:t>
            </a:r>
          </a:p>
          <a:p xmlns:a="http://schemas.openxmlformats.org/drawingml/2006/main">
            <a:pPr lvl="1">
              <a:buNone/>
            </a:pPr>
            <a:r>
              <a:rPr sz="1600"/>
              <a:t>Tactics to overcome limitations of own aircraft</a:t>
            </a:r>
          </a:p>
          <a:p xmlns:a="http://schemas.openxmlformats.org/drawingml/2006/main">
            <a:pPr lvl="1">
              <a:buNone/>
            </a:pPr>
            <a:r>
              <a:rPr sz="1600"/>
              <a:t>Tactics to minimize or negate superiority of opponent aircraft</a:t>
            </a:r>
          </a:p>
          <a:p xmlns:a="http://schemas.openxmlformats.org/drawingml/2006/main">
            <a:r>
              <a:rPr sz="2000"/>
              <a:t>Tool </a:t>
            </a:r>
            <a:r>
              <a:rPr sz="2000"/>
              <a:t>for</a:t>
            </a:r>
            <a:r>
              <a:rPr sz="2000"/>
              <a:t> </a:t>
            </a:r>
            <a:r>
              <a:rPr sz="2000"/>
              <a:t>designing fighter aircraft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C55E7A7-C450-486F-8421-E10ED14288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2DD23107-4986-8758-3A93-3D74F35908CC}" type="slidenum">
              <a:rPr sz="825">
                <a:solidFill>
                  <a:srgbClr val="66717D"/>
                </a:solidFill>
              </a:rPr>
              <a:t>13</a:t>
            </a:fld>
          </a:p>
        </p:txBody>
      </p:sp>
    </p:spTree>
    <p:extLst>
      <p:ext uri="{BB962C8B-B14F-4D97-AF65-F5344CB8AC3E}">
        <p14:creationId xmlns:p14="http://schemas.microsoft.com/office/powerpoint/2010/main" val="39956199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BF58E95-501C-4FE6-B96C-28A8744DBDC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Eglin AFB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1D9010E-5731-4792-82EE-884F6658A3D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After graduating from Georgia Tech, Boyd was stationed at Eglin AFB, Florida</a:t>
            </a:r>
          </a:p>
          <a:p xmlns:a="http://schemas.openxmlformats.org/drawingml/2006/main"/>
          <a:p xmlns:a="http://schemas.openxmlformats.org/drawingml/2006/main">
            <a:r>
              <a:rPr sz="2000"/>
              <a:t>He concentrated on his E-M charts, where he compared US fighter aircraft with Soviet fighter aircraft in all parts of the flight envelope </a:t>
            </a:r>
            <a:r>
              <a:rPr sz="2000"/>
              <a:t>–</a:t>
            </a:r>
            <a:r>
              <a:rPr sz="2000"/>
              <a:t> any altitude and any speed</a:t>
            </a:r>
          </a:p>
          <a:p xmlns:a="http://schemas.openxmlformats.org/drawingml/2006/main"/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B0B08E4-BE91-48DA-8121-5597D187B28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327921A4-25C4-3DB4-06B1-32693CEE2241}" type="slidenum">
              <a:rPr sz="825">
                <a:solidFill>
                  <a:srgbClr val="66717D"/>
                </a:solidFill>
              </a:rPr>
              <a:t>14</a:t>
            </a:fld>
          </a:p>
        </p:txBody>
      </p:sp>
    </p:spTree>
    <p:extLst>
      <p:ext uri="{BB962C8B-B14F-4D97-AF65-F5344CB8AC3E}">
        <p14:creationId xmlns:p14="http://schemas.microsoft.com/office/powerpoint/2010/main" val="404782515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9B8ABD5-8818-4423-9D67-6E7A379EB30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Eglin AFB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0D9298AD-AC1B-4997-B640-9822CD7F589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997726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/>
              <a:t>The F-111</a:t>
            </a:r>
          </a:p>
          <a:p xmlns:a="http://schemas.openxmlformats.org/drawingml/2006/main">
            <a:pPr marL="0" indent="0" algn="ctr">
              <a:buNone/>
            </a:pPr>
          </a:p>
          <a:p xmlns:a="http://schemas.openxmlformats.org/drawingml/2006/main">
            <a:r>
              <a:rPr sz="2000"/>
              <a:t>The F-111 was in development at the time</a:t>
            </a:r>
          </a:p>
          <a:p xmlns:a="http://schemas.openxmlformats.org/drawingml/2006/main">
            <a:r>
              <a:rPr sz="2000"/>
              <a:t>It was Secretary of Defense Robert McNamara’s universal fighter for the AF and Navy, supposed to reduce:</a:t>
            </a:r>
          </a:p>
          <a:p xmlns:a="http://schemas.openxmlformats.org/drawingml/2006/main">
            <a:pPr lvl="1">
              <a:buNone/>
            </a:pPr>
            <a:r>
              <a:rPr sz="1600"/>
              <a:t>D</a:t>
            </a:r>
            <a:r>
              <a:rPr sz="1600"/>
              <a:t>evelopment costs (only one aircraft to be developed) </a:t>
            </a:r>
          </a:p>
          <a:p xmlns:a="http://schemas.openxmlformats.org/drawingml/2006/main">
            <a:pPr lvl="1">
              <a:buNone/>
            </a:pPr>
            <a:r>
              <a:rPr sz="1600"/>
              <a:t>P</a:t>
            </a:r>
            <a:r>
              <a:rPr sz="1600"/>
              <a:t>roduction costs (increased quantities of one design)</a:t>
            </a:r>
          </a:p>
          <a:p xmlns:a="http://schemas.openxmlformats.org/drawingml/2006/main">
            <a:r>
              <a:rPr sz="2000"/>
              <a:t>Swing wing design</a:t>
            </a:r>
          </a:p>
          <a:p xmlns:a="http://schemas.openxmlformats.org/drawingml/2006/main">
            <a:pPr lvl="1">
              <a:buNone/>
            </a:pPr>
            <a:r>
              <a:rPr sz="1600"/>
              <a:t>Lower takeoff and landing speeds for carrier operations</a:t>
            </a:r>
          </a:p>
          <a:p xmlns:a="http://schemas.openxmlformats.org/drawingml/2006/main">
            <a:pPr lvl="1">
              <a:buNone/>
            </a:pPr>
            <a:r>
              <a:rPr sz="1600"/>
              <a:t>Better high speed performance</a:t>
            </a:r>
          </a:p>
          <a:p xmlns:a="http://schemas.openxmlformats.org/drawingml/2006/main">
            <a:pPr lvl="1">
              <a:buNone/>
            </a:pPr>
            <a:r>
              <a:rPr sz="1600"/>
              <a:t>However, this significantly increased weight</a:t>
            </a:r>
          </a:p>
          <a:p xmlns:a="http://schemas.openxmlformats.org/drawingml/2006/main">
            <a:r>
              <a:rPr sz="2000"/>
              <a:t>Boyd’s E-M charts showed that Soviet aircraft could defeat the F-111 at any altitude, any airspeed, in any part of the flight envelope</a:t>
            </a:r>
          </a:p>
          <a:p xmlns:a="http://schemas.openxmlformats.org/drawingml/2006/main"/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054C267-18FA-490B-A01B-901CC8F2880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EA83FA91-883A-0168-8075-96CEB9DCA3C2}" type="slidenum">
              <a:rPr sz="825">
                <a:solidFill>
                  <a:srgbClr val="66717D"/>
                </a:solidFill>
              </a:rPr>
              <a:t>15</a:t>
            </a:fld>
          </a:p>
        </p:txBody>
      </p:sp>
    </p:spTree>
    <p:extLst>
      <p:ext uri="{BB962C8B-B14F-4D97-AF65-F5344CB8AC3E}">
        <p14:creationId xmlns:p14="http://schemas.microsoft.com/office/powerpoint/2010/main" val="101836539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AF2F281-FF05-4450-9BF5-AB0FF29B1DB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Eglin AFB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048704A5-E42F-4134-9B78-EDA690105BC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Boyd was awarded the Air Force Systems Command (AFSC) Scientific Achievement Award, the highest scientific award in AFSC</a:t>
            </a:r>
          </a:p>
          <a:p xmlns:a="http://schemas.openxmlformats.org/drawingml/2006/main"/>
          <a:p xmlns:a="http://schemas.openxmlformats.org/drawingml/2006/main">
            <a:r>
              <a:rPr sz="2000"/>
              <a:t>He was also awarded the Air Force Research and Development Award for Aeronautical Engineering, the highest scientific award the AF gives to an officer</a:t>
            </a:r>
          </a:p>
          <a:p xmlns:a="http://schemas.openxmlformats.org/drawingml/2006/main"/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28DE7A-032F-4B29-9490-1F537ECD6C8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DC9C7607-4BA3-B4DC-A00F-2E67A9FCFF7E}" type="slidenum">
              <a:rPr sz="825">
                <a:solidFill>
                  <a:srgbClr val="66717D"/>
                </a:solidFill>
              </a:rPr>
              <a:t>16</a:t>
            </a:fld>
          </a:p>
        </p:txBody>
      </p:sp>
    </p:spTree>
    <p:extLst>
      <p:ext uri="{BB962C8B-B14F-4D97-AF65-F5344CB8AC3E}">
        <p14:creationId xmlns:p14="http://schemas.microsoft.com/office/powerpoint/2010/main" val="42832484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E3324EC-C708-49FE-BC0E-F2D27342B99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The Pentagon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DFF117F0-1D81-4EDD-AE42-EDDB46CDCE8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/>
              <a:t>F-X</a:t>
            </a:r>
          </a:p>
          <a:p xmlns:a="http://schemas.openxmlformats.org/drawingml/2006/main">
            <a:pPr marL="0" indent="0" algn="ctr">
              <a:buNone/>
            </a:pPr>
          </a:p>
          <a:p xmlns:a="http://schemas.openxmlformats.org/drawingml/2006/main">
            <a:r>
              <a:rPr sz="2000"/>
              <a:t>In 1966, Boyd was transferred to the Pentagon to work on the troubled F-X, the new AF fighter</a:t>
            </a:r>
          </a:p>
          <a:p xmlns:a="http://schemas.openxmlformats.org/drawingml/2006/main">
            <a:pPr lvl="1">
              <a:buNone/>
            </a:pPr>
            <a:r>
              <a:rPr sz="1600"/>
              <a:t>The </a:t>
            </a:r>
            <a:r>
              <a:rPr sz="1600"/>
              <a:t>original </a:t>
            </a:r>
            <a:r>
              <a:rPr sz="1600"/>
              <a:t>F-X was a large, heavy, swing wing design that repeated the mistakes of the F-111</a:t>
            </a:r>
          </a:p>
          <a:p xmlns:a="http://schemas.openxmlformats.org/drawingml/2006/main">
            <a:pPr lvl="1">
              <a:buNone/>
            </a:pPr>
            <a:r>
              <a:rPr sz="1600"/>
              <a:t>Although only a major at the time, Boyd used his E-M Theory to justify eliminating the swing wings and drastically reducing weight</a:t>
            </a:r>
          </a:p>
          <a:p xmlns:a="http://schemas.openxmlformats.org/drawingml/2006/main">
            <a:pPr lvl="1">
              <a:buNone/>
            </a:pPr>
            <a:r>
              <a:rPr sz="1600"/>
              <a:t>The resulting F-15 was the first AF fighter designed for dogfighting</a:t>
            </a:r>
          </a:p>
          <a:p xmlns:a="http://schemas.openxmlformats.org/drawingml/2006/main">
            <a:pPr lvl="1">
              <a:buNone/>
            </a:pPr>
            <a:r>
              <a:rPr sz="1600"/>
              <a:t>However, Boyd was not pleased, as he thought the F-15 was still too heavy and too compromised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F0B1FAD-4F71-4898-8C39-69E030D3AC3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90F7333B-44AC-F7E9-D49D-FE92F45E0477}" type="slidenum">
              <a:rPr sz="825">
                <a:solidFill>
                  <a:srgbClr val="66717D"/>
                </a:solidFill>
              </a:rPr>
              <a:t>17</a:t>
            </a:fld>
          </a:p>
        </p:txBody>
      </p:sp>
    </p:spTree>
    <p:extLst>
      <p:ext uri="{BB962C8B-B14F-4D97-AF65-F5344CB8AC3E}">
        <p14:creationId xmlns:p14="http://schemas.microsoft.com/office/powerpoint/2010/main" val="405146112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631A13A-6870-4CD1-B85B-D28B5326094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The Pentagon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498C0E2-934D-40F6-91C1-A973949053C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/>
              <a:t>Lightweight Fighter</a:t>
            </a:r>
          </a:p>
          <a:p xmlns:a="http://schemas.openxmlformats.org/drawingml/2006/main">
            <a:pPr marL="0" indent="0" algn="ctr">
              <a:buNone/>
            </a:pPr>
          </a:p>
          <a:p xmlns:a="http://schemas.openxmlformats.org/drawingml/2006/main">
            <a:r>
              <a:rPr sz="2000"/>
              <a:t>Unhappy that he thought the F-15 was too heavy and too compromised, Boyd began work on the Lightweight Fighter</a:t>
            </a:r>
          </a:p>
          <a:p xmlns:a="http://schemas.openxmlformats.org/drawingml/2006/main">
            <a:pPr lvl="1">
              <a:buNone/>
            </a:pPr>
            <a:r>
              <a:rPr sz="1600"/>
              <a:t>It was to be light, simple, and inexpensive</a:t>
            </a:r>
          </a:p>
          <a:p xmlns:a="http://schemas.openxmlformats.org/drawingml/2006/main">
            <a:pPr lvl="1">
              <a:buNone/>
            </a:pPr>
            <a:r>
              <a:rPr sz="1600"/>
              <a:t>Two contractors, General Dynamics and Northrup, were selected to build prototypes for a fly-off competition</a:t>
            </a:r>
          </a:p>
          <a:p xmlns:a="http://schemas.openxmlformats.org/drawingml/2006/main">
            <a:pPr lvl="1">
              <a:buNone/>
            </a:pPr>
            <a:r>
              <a:rPr sz="1600"/>
              <a:t>General Dynamics won the competition to build what became the F-16</a:t>
            </a:r>
          </a:p>
          <a:p xmlns:a="http://schemas.openxmlformats.org/drawingml/2006/main">
            <a:pPr lvl="1">
              <a:buNone/>
            </a:pPr>
            <a:r>
              <a:rPr sz="1600"/>
              <a:t>However, Boyd was not pleased, as he thought the </a:t>
            </a:r>
            <a:r>
              <a:rPr sz="1600"/>
              <a:t>F-16 </a:t>
            </a:r>
            <a:r>
              <a:rPr sz="1600"/>
              <a:t>was still too heavy and too </a:t>
            </a:r>
            <a:r>
              <a:rPr sz="1600"/>
              <a:t>compromised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C232302-EC64-4131-AD6E-4BD9F4BC0D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B1C6C81E-38B9-7560-621D-5A151A79DF9B}" type="slidenum">
              <a:rPr sz="825">
                <a:solidFill>
                  <a:srgbClr val="66717D"/>
                </a:solidFill>
              </a:rPr>
              <a:t>18</a:t>
            </a:fld>
          </a:p>
        </p:txBody>
      </p:sp>
    </p:spTree>
    <p:extLst>
      <p:ext uri="{BB962C8B-B14F-4D97-AF65-F5344CB8AC3E}">
        <p14:creationId xmlns:p14="http://schemas.microsoft.com/office/powerpoint/2010/main" val="126105291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DC86237-0176-4224-97F6-6D9DB6A26C2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The Pentagon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168915F-2AAF-43C3-B049-9C3F2DC29F8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On 25 Jun 1975, Boyd received the Harold Brown Award, the highest scientific award presented by the AF</a:t>
            </a:r>
          </a:p>
          <a:p xmlns:a="http://schemas.openxmlformats.org/drawingml/2006/main">
            <a:pPr lvl="1">
              <a:buNone/>
            </a:pPr>
            <a:r>
              <a:rPr sz="1600"/>
              <a:t>Citation noted how E-M Theory was used for designing the F-15 and F-16</a:t>
            </a:r>
          </a:p>
          <a:p xmlns:a="http://schemas.openxmlformats.org/drawingml/2006/main">
            <a:pPr lvl="1">
              <a:buNone/>
            </a:pPr>
            <a:r>
              <a:rPr sz="1600"/>
              <a:t>It stated that E-M Theory gave the AF the means to “forge a superior fighter force in the decades ahead”</a:t>
            </a:r>
          </a:p>
          <a:p xmlns:a="http://schemas.openxmlformats.org/drawingml/2006/main"/>
          <a:p xmlns:a="http://schemas.openxmlformats.org/drawingml/2006/main">
            <a:r>
              <a:rPr sz="2000"/>
              <a:t>Boyd retired from the AF on 31 Aug 1975</a:t>
            </a:r>
          </a:p>
          <a:p xmlns:a="http://schemas.openxmlformats.org/drawingml/2006/main"/>
          <a:p xmlns:a="http://schemas.openxmlformats.org/drawingml/2006/main">
            <a:r>
              <a:rPr sz="2000"/>
              <a:t>He continued to work as a DoD consultant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E4D3BC-E324-47D3-A65A-2503FD3F616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CCF91274-D221-1BB4-3BF9-836E3AD31EBE}" type="slidenum">
              <a:rPr sz="825">
                <a:solidFill>
                  <a:srgbClr val="66717D"/>
                </a:solidFill>
              </a:rPr>
              <a:t>19</a:t>
            </a:fld>
          </a:p>
        </p:txBody>
      </p:sp>
    </p:spTree>
    <p:extLst>
      <p:ext uri="{BB962C8B-B14F-4D97-AF65-F5344CB8AC3E}">
        <p14:creationId xmlns:p14="http://schemas.microsoft.com/office/powerpoint/2010/main" val="112764657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3C23F5B-AFA4-4E0F-8604-4E7078CA4D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Col John Boyd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4AF4A70-53F6-41C1-9159-8CA95662CD0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t>Col John Boyd –</a:t>
            </a:r>
          </a:p>
          <a:p xmlns:a="http://schemas.openxmlformats.org/drawingml/2006/main">
            <a:pPr marL="0" indent="0" algn="ctr">
              <a:buNone/>
            </a:pPr>
            <a:r>
              <a:t>More than the OODA Loop</a:t>
            </a:r>
          </a:p>
          <a:p xmlns:a="http://schemas.openxmlformats.org/drawingml/2006/main">
            <a:pPr marL="0" indent="0" algn="ctr">
              <a:buNone/>
            </a:pPr>
          </a:p>
          <a:p xmlns:a="http://schemas.openxmlformats.org/drawingml/2006/main">
            <a:pPr marL="0" indent="0" algn="ctr">
              <a:buNone/>
            </a:pPr>
            <a:r>
              <a:t>Primarily based on the book</a:t>
            </a:r>
          </a:p>
          <a:p xmlns:a="http://schemas.openxmlformats.org/drawingml/2006/main">
            <a:pPr marL="0" indent="0" algn="ctr">
              <a:buNone/>
            </a:pPr>
            <a:r>
              <a:rPr i="1"/>
              <a:t>Boyd: The Fighter Pilot Who Changed the Art of War</a:t>
            </a:r>
          </a:p>
          <a:p xmlns:a="http://schemas.openxmlformats.org/drawingml/2006/main">
            <a:pPr marL="0" indent="0" algn="ctr">
              <a:buNone/>
            </a:pPr>
            <a:r>
              <a:t>by Robert Coram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8B476AC-231F-45A1-BADD-74EF8A5291A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E2598689-54C9-18A7-3A19-ED76AA08988F}" type="slidenum">
              <a:rPr sz="825">
                <a:solidFill>
                  <a:srgbClr val="66717D"/>
                </a:solidFill>
              </a:rPr>
              <a:t>2</a:t>
            </a:fld>
          </a:p>
        </p:txBody>
      </p:sp>
    </p:spTree>
    <p:extLst>
      <p:ext uri="{BB962C8B-B14F-4D97-AF65-F5344CB8AC3E}">
        <p14:creationId xmlns:p14="http://schemas.microsoft.com/office/powerpoint/2010/main" val="62406185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AA020DC-BF0D-42D6-B860-F553351A955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Later Life	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953B54C-A91F-4425-BBC4-5257491805F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Boyd moved to Delray Beach, Florida, in 1988; he continued to work as a DoD consultant</a:t>
            </a:r>
          </a:p>
          <a:p xmlns:a="http://schemas.openxmlformats.org/drawingml/2006/main">
            <a:r>
              <a:rPr sz="2000"/>
              <a:t>In Jan 1980, he began working with the Marine Corps, developing “Maneuver Warfare”</a:t>
            </a:r>
          </a:p>
          <a:p xmlns:a="http://schemas.openxmlformats.org/drawingml/2006/main">
            <a:r>
              <a:rPr sz="2000"/>
              <a:t>He served as an advisor to Secretary of Defense Dick Cheney during Operations Desert Shield and Desert Storm</a:t>
            </a:r>
          </a:p>
          <a:p xmlns:a="http://schemas.openxmlformats.org/drawingml/2006/main">
            <a:pPr lvl="1">
              <a:buNone/>
            </a:pPr>
            <a:r>
              <a:rPr sz="1600"/>
              <a:t>Three days before the war officially began, the Marine Corps executed a raid deep behind Iraqi lines, perfectly executing “Maneuver Warfare,” resulting in 15 Iraqi divisions surrendering to two Marine Corps divisions</a:t>
            </a:r>
          </a:p>
          <a:p xmlns:a="http://schemas.openxmlformats.org/drawingml/2006/main">
            <a:pPr lvl="1">
              <a:buNone/>
            </a:pPr>
            <a:r>
              <a:rPr sz="1600"/>
              <a:t>Anecdotal evidence  </a:t>
            </a:r>
            <a:r>
              <a:rPr sz="1600"/>
              <a:t>suggests the </a:t>
            </a:r>
            <a:r>
              <a:rPr sz="1600"/>
              <a:t>famous “Left Hook</a:t>
            </a:r>
            <a:r>
              <a:rPr sz="1600"/>
              <a:t>” was Boyd’s idea</a:t>
            </a:r>
          </a:p>
          <a:p xmlns:a="http://schemas.openxmlformats.org/drawingml/2006/main">
            <a:r>
              <a:rPr sz="2000"/>
              <a:t>Boyd died of cancer on 9 Mar 1997 in West Palm Beach, Florida</a:t>
            </a:r>
          </a:p>
          <a:p xmlns:a="http://schemas.openxmlformats.org/drawingml/2006/main">
            <a:r>
              <a:rPr sz="2000"/>
              <a:t>His ashes are buried in Arlington National Cemetery</a:t>
            </a:r>
          </a:p>
          <a:p xmlns:a="http://schemas.openxmlformats.org/drawingml/2006/main">
            <a:pPr marL="0" indent="0">
              <a:buNone/>
            </a:pP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B0006C7-7F2E-4F7D-9F68-F682FD95FBC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844E025A-983C-6D44-79C6-4612AACD43FC}" type="slidenum">
              <a:rPr sz="825">
                <a:solidFill>
                  <a:srgbClr val="66717D"/>
                </a:solidFill>
              </a:rPr>
              <a:t>20</a:t>
            </a:fld>
          </a:p>
        </p:txBody>
      </p:sp>
    </p:spTree>
    <p:extLst>
      <p:ext uri="{BB962C8B-B14F-4D97-AF65-F5344CB8AC3E}">
        <p14:creationId xmlns:p14="http://schemas.microsoft.com/office/powerpoint/2010/main" val="7090231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FA803D4-EDC6-4300-ADB8-31658C6CCC6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Col John Boyd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7C24DFA-5BF5-45F9-B74C-A32A4B66763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Introduction</a:t>
            </a:r>
          </a:p>
          <a:p xmlns:a="http://schemas.openxmlformats.org/drawingml/2006/main">
            <a:r>
              <a:rPr sz="2000"/>
              <a:t>Birth and Early Life</a:t>
            </a:r>
          </a:p>
          <a:p xmlns:a="http://schemas.openxmlformats.org/drawingml/2006/main">
            <a:r>
              <a:rPr sz="2000"/>
              <a:t>Korea</a:t>
            </a:r>
          </a:p>
          <a:p xmlns:a="http://schemas.openxmlformats.org/drawingml/2006/main">
            <a:r>
              <a:rPr sz="2000"/>
              <a:t>Nellis</a:t>
            </a:r>
            <a:r>
              <a:rPr sz="2000"/>
              <a:t> AFB</a:t>
            </a:r>
          </a:p>
          <a:p xmlns:a="http://schemas.openxmlformats.org/drawingml/2006/main">
            <a:r>
              <a:rPr sz="2000"/>
              <a:t>Georgia Tech</a:t>
            </a:r>
          </a:p>
          <a:p xmlns:a="http://schemas.openxmlformats.org/drawingml/2006/main">
            <a:r>
              <a:rPr sz="2000"/>
              <a:t>Eglin AFB</a:t>
            </a:r>
          </a:p>
          <a:p xmlns:a="http://schemas.openxmlformats.org/drawingml/2006/main">
            <a:r>
              <a:rPr sz="2000"/>
              <a:t>The Pentagon</a:t>
            </a:r>
          </a:p>
          <a:p xmlns:a="http://schemas.openxmlformats.org/drawingml/2006/main">
            <a:r>
              <a:rPr sz="2000"/>
              <a:t>Later Life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B5E0D34-245F-424D-A0F9-66694D0D54B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202359C0-8A7A-196E-DD58-8E6569619F09}" type="slidenum">
              <a:rPr sz="825">
                <a:solidFill>
                  <a:srgbClr val="66717D"/>
                </a:solidFill>
              </a:rPr>
              <a:t>3</a:t>
            </a:fld>
          </a:p>
        </p:txBody>
      </p:sp>
    </p:spTree>
    <p:extLst>
      <p:ext uri="{BB962C8B-B14F-4D97-AF65-F5344CB8AC3E}">
        <p14:creationId xmlns:p14="http://schemas.microsoft.com/office/powerpoint/2010/main" val="30875442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3422588-9CCF-4A31-9677-4755E0ABDDB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Introduction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DA6DBF86-2868-4E56-8650-3AF3E6FDF7B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t>Col Boyd is primarily remembered for his OODA Loop</a:t>
            </a:r>
          </a:p>
          <a:p xmlns:a="http://schemas.openxmlformats.org/drawingml/2006/main">
            <a:pPr lvl="1">
              <a:buNone/>
            </a:pPr>
          </a:p>
          <a:p xmlns:a="http://schemas.openxmlformats.org/drawingml/2006/main">
            <a:pPr lvl="1">
              <a:buNone/>
            </a:pPr>
            <a:r>
              <a:t>Observe</a:t>
            </a:r>
          </a:p>
          <a:p xmlns:a="http://schemas.openxmlformats.org/drawingml/2006/main">
            <a:pPr lvl="1">
              <a:buNone/>
            </a:pPr>
            <a:r>
              <a:t>Orient</a:t>
            </a:r>
          </a:p>
          <a:p xmlns:a="http://schemas.openxmlformats.org/drawingml/2006/main">
            <a:pPr lvl="1">
              <a:buNone/>
            </a:pPr>
            <a:r>
              <a:t>Decide</a:t>
            </a:r>
          </a:p>
          <a:p xmlns:a="http://schemas.openxmlformats.org/drawingml/2006/main">
            <a:pPr lvl="1">
              <a:buNone/>
            </a:pPr>
            <a:r>
              <a:t>Act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C717475-8AC2-4B3D-ACB7-3C238E77F31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EFD6AB9A-5F9E-5F59-51AB-3C8734130965}" type="slidenum">
              <a:rPr sz="825">
                <a:solidFill>
                  <a:srgbClr val="66717D"/>
                </a:solidFill>
              </a:rPr>
              <a:t>4</a:t>
            </a:fld>
          </a:p>
        </p:txBody>
      </p:sp>
    </p:spTree>
    <p:extLst>
      <p:ext uri="{BB962C8B-B14F-4D97-AF65-F5344CB8AC3E}">
        <p14:creationId xmlns:p14="http://schemas.microsoft.com/office/powerpoint/2010/main" val="2473583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5B1AB54-AA1E-4AFA-8770-9F6290B2EE1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Introduction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45338D3-1D08-4D7A-9A4D-0BC50C8ED59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EE5B3003-2C54-13C6-9832-7637201064DE}" type="slidenum">
              <a:rPr sz="825">
                <a:solidFill>
                  <a:srgbClr val="66717D"/>
                </a:solidFill>
              </a:rPr>
              <a:t>5</a:t>
            </a:fld>
          </a:p>
        </p:txBody>
      </p:sp>
      <p:pic>
        <p:nvPicPr>
          <p:cNvPr id="27655" name="Pictur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29b7f023c0466e"/>
          <a:srcRect xmlns:a="http://schemas.openxmlformats.org/drawingml/2006/main" l="0" t="0" r="0" b="349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3551" y="1538288"/>
            <a:ext cx="8052920" cy="4862513"/>
          </a:xfrm>
          <a:prstGeom xmlns:a="http://schemas.openxmlformats.org/drawingml/2006/main" prst="rect">
            <a:avLst/>
          </a:prstGeom>
          <a:ln xmlns:a="http://schemas.openxmlformats.org/drawingml/2006/main" w="6350" cmpd="sng">
            <a:solidFill>
              <a:srgbClr val="000000"/>
            </a:solidFill>
            <a:miter/>
          </a:ln>
        </p:spPr>
      </p:pic>
    </p:spTree>
    <p:extLst>
      <p:ext uri="{BB962C8B-B14F-4D97-AF65-F5344CB8AC3E}">
        <p14:creationId xmlns:p14="http://schemas.microsoft.com/office/powerpoint/2010/main" val="20059737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29358F4-D1CA-4129-9066-72A4D9CCBE8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  <a:latin typeface="+mn-lt"/>
                <a:ea typeface="+mn-lt"/>
                <a:cs typeface="+mn-lt"/>
              </a:rPr>
              <a:t>Introduction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FA1D669-2B97-4ACA-BBF3-1B306A3DEC3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1600"/>
              <a:t>The OODA Loop is the basis for the AF 8-Step Problem Solving Process</a:t>
            </a:r>
          </a:p>
          <a:p xmlns:a="http://schemas.openxmlformats.org/drawingml/2006/main">
            <a:pPr lvl="1">
              <a:buNone/>
            </a:pPr>
            <a:r>
              <a:rPr sz="1600"/>
              <a:t>Observe: </a:t>
            </a:r>
          </a:p>
          <a:p xmlns:a="http://schemas.openxmlformats.org/drawingml/2006/main">
            <a:pPr lvl="2">
              <a:buNone/>
            </a:pPr>
            <a:r>
              <a:rPr sz="1600"/>
              <a:t>Step </a:t>
            </a:r>
            <a:r>
              <a:rPr sz="1600"/>
              <a:t>1 – Clarify &amp; Validate the </a:t>
            </a:r>
            <a:r>
              <a:rPr sz="1600"/>
              <a:t>Problem</a:t>
            </a:r>
          </a:p>
          <a:p xmlns:a="http://schemas.openxmlformats.org/drawingml/2006/main">
            <a:pPr lvl="2">
              <a:buNone/>
            </a:pPr>
            <a:r>
              <a:rPr sz="1600"/>
              <a:t>Step 2 – Break Down the Problem / Identify Performance </a:t>
            </a:r>
            <a:r>
              <a:rPr sz="1600"/>
              <a:t>Gaps</a:t>
            </a:r>
          </a:p>
          <a:p xmlns:a="http://schemas.openxmlformats.org/drawingml/2006/main">
            <a:pPr lvl="1">
              <a:buNone/>
            </a:pPr>
            <a:r>
              <a:rPr sz="1600"/>
              <a:t>Orient: </a:t>
            </a:r>
          </a:p>
          <a:p xmlns:a="http://schemas.openxmlformats.org/drawingml/2006/main">
            <a:pPr lvl="2">
              <a:buNone/>
            </a:pPr>
            <a:r>
              <a:rPr sz="1600"/>
              <a:t>Step 3 – Set Improvement </a:t>
            </a:r>
            <a:r>
              <a:rPr sz="1600"/>
              <a:t>Targets</a:t>
            </a:r>
          </a:p>
          <a:p xmlns:a="http://schemas.openxmlformats.org/drawingml/2006/main">
            <a:pPr lvl="2">
              <a:buNone/>
            </a:pPr>
            <a:r>
              <a:rPr sz="1600"/>
              <a:t>Step 4 – Determine Root </a:t>
            </a:r>
            <a:r>
              <a:rPr sz="1600"/>
              <a:t>Causes</a:t>
            </a:r>
          </a:p>
          <a:p xmlns:a="http://schemas.openxmlformats.org/drawingml/2006/main">
            <a:pPr lvl="1">
              <a:buNone/>
            </a:pPr>
            <a:r>
              <a:rPr sz="1600"/>
              <a:t>Decide</a:t>
            </a:r>
            <a:r>
              <a:rPr sz="1600"/>
              <a:t>:</a:t>
            </a:r>
          </a:p>
          <a:p xmlns:a="http://schemas.openxmlformats.org/drawingml/2006/main">
            <a:pPr lvl="2">
              <a:buNone/>
            </a:pPr>
            <a:r>
              <a:rPr sz="1600"/>
              <a:t>Step 5 – Develop </a:t>
            </a:r>
            <a:r>
              <a:rPr sz="1600"/>
              <a:t>Countermeasures</a:t>
            </a:r>
          </a:p>
          <a:p xmlns:a="http://schemas.openxmlformats.org/drawingml/2006/main">
            <a:pPr lvl="1">
              <a:buNone/>
            </a:pPr>
            <a:r>
              <a:rPr sz="1600"/>
              <a:t>Act: </a:t>
            </a:r>
          </a:p>
          <a:p xmlns:a="http://schemas.openxmlformats.org/drawingml/2006/main">
            <a:pPr lvl="2">
              <a:buNone/>
            </a:pPr>
            <a:r>
              <a:rPr sz="1600"/>
              <a:t>Step 6 – See Countermeasures </a:t>
            </a:r>
            <a:r>
              <a:rPr sz="1600"/>
              <a:t>Through</a:t>
            </a:r>
          </a:p>
          <a:p xmlns:a="http://schemas.openxmlformats.org/drawingml/2006/main">
            <a:pPr lvl="2">
              <a:buNone/>
            </a:pPr>
            <a:r>
              <a:rPr sz="1600"/>
              <a:t>Step 7 – Confirm Results &amp; </a:t>
            </a:r>
            <a:r>
              <a:rPr sz="1600"/>
              <a:t>Process</a:t>
            </a:r>
          </a:p>
          <a:p xmlns:a="http://schemas.openxmlformats.org/drawingml/2006/main">
            <a:pPr lvl="2">
              <a:buNone/>
            </a:pPr>
            <a:r>
              <a:rPr sz="1600"/>
              <a:t>Step 8 – Standardize Successful </a:t>
            </a:r>
            <a:r>
              <a:rPr sz="1600"/>
              <a:t>Processes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D2A620-2511-4EFE-8273-58EF9B60D21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8C630A04-5A25-9E0C-9436-126091DB86B3}" type="slidenum">
              <a:rPr sz="825">
                <a:solidFill>
                  <a:srgbClr val="66717D"/>
                </a:solidFill>
                <a:latin typeface="+mn-lt"/>
                <a:ea typeface="+mn-lt"/>
                <a:cs typeface="+mn-lt"/>
              </a:rPr>
              <a:t>6</a:t>
            </a:fld>
          </a:p>
        </p:txBody>
      </p:sp>
    </p:spTree>
    <p:extLst>
      <p:ext uri="{BB962C8B-B14F-4D97-AF65-F5344CB8AC3E}">
        <p14:creationId xmlns:p14="http://schemas.microsoft.com/office/powerpoint/2010/main" val="200181184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C139C81-C1E9-4873-9B84-9FA299ED9CC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Introduction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8F0536A0-9AC7-4C7A-87B5-FDFE209897A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200"/>
              <a:t>But Col Boyd was much more than the </a:t>
            </a:r>
            <a:r>
              <a:rPr sz="3200"/>
              <a:t>developer of the OODA </a:t>
            </a:r>
            <a:r>
              <a:rPr sz="3200"/>
              <a:t>Loop </a:t>
            </a:r>
            <a:r>
              <a:rPr sz="3200"/>
              <a:t>…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F5EA0F8-A4D2-4890-9DB4-7FEE4175DF8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D3D7D1C8-AE23-AA48-DF65-C742588DBE47}" type="slidenum">
              <a:rPr sz="825">
                <a:solidFill>
                  <a:srgbClr val="66717D"/>
                </a:solidFill>
              </a:rPr>
              <a:t>7</a:t>
            </a:fld>
          </a:p>
        </p:txBody>
      </p:sp>
    </p:spTree>
    <p:extLst>
      <p:ext uri="{BB962C8B-B14F-4D97-AF65-F5344CB8AC3E}">
        <p14:creationId xmlns:p14="http://schemas.microsoft.com/office/powerpoint/2010/main" val="104394082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8D0BD5C-E44A-46FC-947A-98526EC3D88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Birth and Early Life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7FD2E5A-00EC-4179-AFE9-2DE4BFF5165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John Richard Boyd </a:t>
            </a:r>
            <a:r>
              <a:rPr sz="2000"/>
              <a:t>was born </a:t>
            </a:r>
            <a:r>
              <a:rPr sz="2000"/>
              <a:t>23 Jan 1927 in Erie, Pennsylvania</a:t>
            </a:r>
          </a:p>
          <a:p xmlns:a="http://schemas.openxmlformats.org/drawingml/2006/main">
            <a:r>
              <a:rPr sz="2000"/>
              <a:t>Army Air Corps </a:t>
            </a:r>
          </a:p>
          <a:p xmlns:a="http://schemas.openxmlformats.org/drawingml/2006/main">
            <a:pPr lvl="1">
              <a:buNone/>
            </a:pPr>
            <a:r>
              <a:rPr sz="1600"/>
              <a:t>During World War II, he enlisted on 30 Oct 1944, when he was a junior in high school</a:t>
            </a:r>
          </a:p>
          <a:p xmlns:a="http://schemas.openxmlformats.org/drawingml/2006/main">
            <a:pPr lvl="1">
              <a:buNone/>
            </a:pPr>
            <a:r>
              <a:rPr sz="1600"/>
              <a:t>He was discharged on 7 Jan 1947</a:t>
            </a:r>
          </a:p>
          <a:p xmlns:a="http://schemas.openxmlformats.org/drawingml/2006/main">
            <a:r>
              <a:rPr sz="2000"/>
              <a:t>Boyd attended the University of Iowa, graduating with a Bachelor’s of Economics</a:t>
            </a:r>
          </a:p>
          <a:p xmlns:a="http://schemas.openxmlformats.org/drawingml/2006/main">
            <a:r>
              <a:rPr sz="2000"/>
              <a:t>During the Korean War, he enlisted in the Air Force on 8 Jul 1951</a:t>
            </a:r>
          </a:p>
          <a:p xmlns:a="http://schemas.openxmlformats.org/drawingml/2006/main">
            <a:r>
              <a:rPr sz="2000"/>
              <a:t>He </a:t>
            </a:r>
            <a:r>
              <a:rPr sz="2000"/>
              <a:t>married Mary </a:t>
            </a:r>
            <a:r>
              <a:rPr sz="2000"/>
              <a:t>Ethelyn</a:t>
            </a:r>
            <a:r>
              <a:rPr sz="2000"/>
              <a:t> </a:t>
            </a:r>
            <a:r>
              <a:rPr sz="2000"/>
              <a:t>Bruce</a:t>
            </a:r>
          </a:p>
          <a:p xmlns:a="http://schemas.openxmlformats.org/drawingml/2006/main">
            <a:pPr lvl="1">
              <a:buNone/>
            </a:pPr>
            <a:r>
              <a:rPr sz="1600"/>
              <a:t>They eventually had five children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E2B1CDF-4118-4729-85EB-B54673D03CF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BA58DA2A-B818-18A9-29C1-B697728D5BCE}" type="slidenum">
              <a:rPr sz="825">
                <a:solidFill>
                  <a:srgbClr val="66717D"/>
                </a:solidFill>
              </a:rPr>
              <a:t>8</a:t>
            </a:fld>
          </a:p>
        </p:txBody>
      </p:sp>
    </p:spTree>
    <p:extLst>
      <p:ext uri="{BB962C8B-B14F-4D97-AF65-F5344CB8AC3E}">
        <p14:creationId xmlns:p14="http://schemas.microsoft.com/office/powerpoint/2010/main" val="127293059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650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8666B7F-6EFF-4CB4-88B4-19869E2FA89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5800" y="171450"/>
            <a:ext cx="7772400" cy="6477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73A63"/>
                </a:solidFill>
              </a:defRPr>
            </a:pPr>
            <a:r>
              <a:rPr sz="2025" b="1">
                <a:solidFill>
                  <a:srgbClr val="173A63"/>
                </a:solidFill>
              </a:rPr>
              <a:t>Korea</a:t>
            </a:r>
          </a:p>
        </p:txBody>
      </p:sp>
      <p:sp>
        <p:nvSpPr>
          <p:cNvPr id="27651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E2D973B-44E2-4F72-A01B-99884ACF6C5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63550" y="1257300"/>
            <a:ext cx="8151532" cy="455295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2000"/>
              <a:t>Boyd arrived in South Korea </a:t>
            </a:r>
            <a:r>
              <a:rPr sz="2000"/>
              <a:t>as a fighter pilot on </a:t>
            </a:r>
            <a:r>
              <a:rPr sz="2000"/>
              <a:t>27 Mar 1953</a:t>
            </a:r>
          </a:p>
          <a:p xmlns:a="http://schemas.openxmlformats.org/drawingml/2006/main">
            <a:r>
              <a:rPr sz="2000"/>
              <a:t>Hostilities ended before he had a chance to shoot at a </a:t>
            </a:r>
            <a:r>
              <a:rPr sz="2000"/>
              <a:t>MiG</a:t>
            </a:r>
          </a:p>
          <a:p xmlns:a="http://schemas.openxmlformats.org/drawingml/2006/main">
            <a:r>
              <a:rPr sz="2000"/>
              <a:t>He became intrigued with the relative performance of </a:t>
            </a:r>
            <a:r>
              <a:rPr sz="2000"/>
              <a:t>the MiG-15 </a:t>
            </a:r>
            <a:r>
              <a:rPr sz="2000"/>
              <a:t>vs F-86</a:t>
            </a:r>
          </a:p>
          <a:p xmlns:a="http://schemas.openxmlformats.org/drawingml/2006/main">
            <a:pPr lvl="1">
              <a:buNone/>
            </a:pPr>
            <a:r>
              <a:rPr sz="1600"/>
              <a:t>On paper, the MiG-15 was superior is almost every respect</a:t>
            </a:r>
          </a:p>
          <a:p xmlns:a="http://schemas.openxmlformats.org/drawingml/2006/main">
            <a:pPr lvl="1">
              <a:buNone/>
            </a:pPr>
            <a:r>
              <a:rPr sz="1600"/>
              <a:t>But the F-86 had a 792 to 78 (over 10-1) kill advantage over the MiG-15</a:t>
            </a:r>
          </a:p>
          <a:p xmlns:a="http://schemas.openxmlformats.org/drawingml/2006/main">
            <a:pPr lvl="1">
              <a:buNone/>
            </a:pPr>
            <a:r>
              <a:rPr sz="1600"/>
              <a:t>Why?</a:t>
            </a:r>
          </a:p>
          <a:p xmlns:a="http://schemas.openxmlformats.org/drawingml/2006/main">
            <a:pPr lvl="2">
              <a:buNone/>
            </a:pPr>
            <a:r>
              <a:rPr sz="1400"/>
              <a:t>Superior pilots and training could be a factor</a:t>
            </a:r>
          </a:p>
          <a:p xmlns:a="http://schemas.openxmlformats.org/drawingml/2006/main">
            <a:pPr lvl="2">
              <a:buNone/>
            </a:pPr>
            <a:r>
              <a:rPr sz="1400"/>
              <a:t>Visibility – the F-86 has a bubble canopy with 360-degree visibility, while the MiG-15 pilot’s visibility is blocked to the rear; therefore, the F-86 pilot has better situational awareness</a:t>
            </a:r>
          </a:p>
          <a:p xmlns:a="http://schemas.openxmlformats.org/drawingml/2006/main">
            <a:pPr lvl="2">
              <a:buNone/>
            </a:pPr>
            <a:r>
              <a:rPr sz="1400"/>
              <a:t>The F-86 has full hydraulic controls which the pilot can operate with one finger, while the MiG-15 has manual controls, resulting in the MiG-15 pilot becoming fatigued more quickly and taking more time to go from one maneuver to another than the F-86 pilot</a:t>
            </a:r>
          </a:p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032CB5-BC5A-4047-89C2-A3EF20E57A5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58200" y="6457950"/>
            <a:ext cx="381000" cy="228600"/>
          </a:xfrm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66717D"/>
                </a:solidFill>
              </a:defRPr>
            </a:pPr>
            <a:fld id="{388657AE-30A1-5A7A-6A7F-315D84436430}" type="slidenum">
              <a:rPr sz="825">
                <a:solidFill>
                  <a:srgbClr val="66717D"/>
                </a:solidFill>
              </a:rPr>
              <a:t>9</a:t>
            </a:fld>
          </a:p>
        </p:txBody>
      </p:sp>
    </p:spTree>
    <p:extLst>
      <p:ext uri="{BB962C8B-B14F-4D97-AF65-F5344CB8AC3E}">
        <p14:creationId xmlns:p14="http://schemas.microsoft.com/office/powerpoint/2010/main" val="3505207747"/>
      </p:ext>
    </p:extLst>
  </p:cSld>
</p:sld>
</file>

<file path=ppt/theme/theme1.xml><?xml version="1.0" encoding="utf-8"?>
<a:theme xmlns:a="http://schemas.openxmlformats.org/drawingml/2006/main" name="Default Design">
  <a:themeElements>
    <a:clrScheme name="Custom 1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303FD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ustom 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2026-07-25T21:13:48.3980000Z</dcterms:created>
  <dcterms:modified xsi:type="dcterms:W3CDTF">2026-07-25T21:13:48.3980000Z</dcterms:modified>
</coreProperties>
</file>